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71" r:id="rId5"/>
    <p:sldId id="278" r:id="rId6"/>
    <p:sldId id="303" r:id="rId7"/>
    <p:sldId id="279" r:id="rId8"/>
    <p:sldId id="280" r:id="rId9"/>
    <p:sldId id="272" r:id="rId10"/>
    <p:sldId id="273" r:id="rId11"/>
    <p:sldId id="274" r:id="rId12"/>
    <p:sldId id="296" r:id="rId13"/>
    <p:sldId id="297" r:id="rId14"/>
    <p:sldId id="275" r:id="rId15"/>
    <p:sldId id="277" r:id="rId16"/>
    <p:sldId id="276" r:id="rId17"/>
    <p:sldId id="264" r:id="rId18"/>
    <p:sldId id="269" r:id="rId19"/>
    <p:sldId id="270" r:id="rId20"/>
    <p:sldId id="298" r:id="rId21"/>
    <p:sldId id="300" r:id="rId22"/>
    <p:sldId id="288" r:id="rId23"/>
    <p:sldId id="302" r:id="rId24"/>
    <p:sldId id="289" r:id="rId25"/>
    <p:sldId id="283" r:id="rId26"/>
    <p:sldId id="284" r:id="rId27"/>
    <p:sldId id="285" r:id="rId28"/>
    <p:sldId id="292" r:id="rId29"/>
    <p:sldId id="293" r:id="rId30"/>
    <p:sldId id="281" r:id="rId31"/>
    <p:sldId id="282" r:id="rId32"/>
    <p:sldId id="286" r:id="rId33"/>
    <p:sldId id="287" r:id="rId34"/>
    <p:sldId id="290" r:id="rId35"/>
    <p:sldId id="291" r:id="rId36"/>
    <p:sldId id="304" r:id="rId37"/>
    <p:sldId id="305" r:id="rId38"/>
    <p:sldId id="306" r:id="rId39"/>
    <p:sldId id="267" r:id="rId4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99"/>
    <a:srgbClr val="FFA3A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E5CA1-74A8-45C7-8BC4-BDE949CCF9CE}" type="datetimeFigureOut">
              <a:rPr lang="hr-HR" smtClean="0"/>
              <a:t>10.06.2018.</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C1AEF-8B01-4C94-A257-4AE249F61E21}" type="slidenum">
              <a:rPr lang="hr-HR" smtClean="0"/>
              <a:t>‹#›</a:t>
            </a:fld>
            <a:endParaRPr lang="hr-HR"/>
          </a:p>
        </p:txBody>
      </p:sp>
    </p:spTree>
    <p:extLst>
      <p:ext uri="{BB962C8B-B14F-4D97-AF65-F5344CB8AC3E}">
        <p14:creationId xmlns:p14="http://schemas.microsoft.com/office/powerpoint/2010/main" val="293860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5E0C1AEF-8B01-4C94-A257-4AE249F61E21}" type="slidenum">
              <a:rPr lang="hr-HR" smtClean="0"/>
              <a:t>3</a:t>
            </a:fld>
            <a:endParaRPr lang="hr-HR" dirty="0"/>
          </a:p>
        </p:txBody>
      </p:sp>
    </p:spTree>
    <p:extLst>
      <p:ext uri="{BB962C8B-B14F-4D97-AF65-F5344CB8AC3E}">
        <p14:creationId xmlns:p14="http://schemas.microsoft.com/office/powerpoint/2010/main" val="239089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5E0C1AEF-8B01-4C94-A257-4AE249F61E21}" type="slidenum">
              <a:rPr lang="hr-HR" smtClean="0"/>
              <a:t>4</a:t>
            </a:fld>
            <a:endParaRPr lang="hr-HR"/>
          </a:p>
        </p:txBody>
      </p:sp>
    </p:spTree>
    <p:extLst>
      <p:ext uri="{BB962C8B-B14F-4D97-AF65-F5344CB8AC3E}">
        <p14:creationId xmlns:p14="http://schemas.microsoft.com/office/powerpoint/2010/main" val="3970833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a:t>Uredite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71377C3D-7BB2-4D23-9D10-616807B37D36}" type="datetimeFigureOut">
              <a:rPr lang="sr-Latn-CS" smtClean="0"/>
              <a:t>10.6.2018.</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
        <p:nvSpPr>
          <p:cNvPr id="7" name="Naslov 6"/>
          <p:cNvSpPr>
            <a:spLocks noGrp="1"/>
          </p:cNvSpPr>
          <p:nvPr>
            <p:ph type="title"/>
          </p:nvPr>
        </p:nvSpPr>
        <p:spPr/>
        <p:txBody>
          <a:bodyPr rtlCol="0"/>
          <a:lstStyle/>
          <a:p>
            <a:r>
              <a:rPr kumimoji="0" lang="hr-HR"/>
              <a:t>Uredite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a:t>Uredite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71377C3D-7BB2-4D23-9D10-616807B37D36}" type="datetimeFigureOut">
              <a:rPr lang="sr-Latn-CS" smtClean="0"/>
              <a:t>10.6.2018.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
        <p:nvSpPr>
          <p:cNvPr id="8" name="Naslov 7"/>
          <p:cNvSpPr>
            <a:spLocks noGrp="1"/>
          </p:cNvSpPr>
          <p:nvPr>
            <p:ph type="title"/>
          </p:nvPr>
        </p:nvSpPr>
        <p:spPr/>
        <p:txBody>
          <a:bodyPr rtlCol="0"/>
          <a:lstStyle/>
          <a:p>
            <a:r>
              <a:rPr kumimoji="0" lang="hr-HR"/>
              <a:t>Uredite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fld id="{71377C3D-7BB2-4D23-9D10-616807B37D36}" type="datetimeFigureOut">
              <a:rPr lang="sr-Latn-CS" smtClean="0"/>
              <a:t>10.6.2018.</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p>
            <a:fld id="{71377C3D-7BB2-4D23-9D10-616807B37D36}" type="datetimeFigureOut">
              <a:rPr lang="sr-Latn-CS" smtClean="0"/>
              <a:t>10.6.2018.</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
        <p:nvSpPr>
          <p:cNvPr id="6" name="Naslov 5"/>
          <p:cNvSpPr>
            <a:spLocks noGrp="1"/>
          </p:cNvSpPr>
          <p:nvPr>
            <p:ph type="title"/>
          </p:nvPr>
        </p:nvSpPr>
        <p:spPr/>
        <p:txBody>
          <a:bodyPr rtlCol="0"/>
          <a:lstStyle/>
          <a:p>
            <a:r>
              <a:rPr kumimoji="0" lang="hr-HR"/>
              <a:t>Uredite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10.6.2018.</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a:t>Uredite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a:t>Uredite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p>
            <a:fld id="{71377C3D-7BB2-4D23-9D10-616807B37D36}" type="datetimeFigureOut">
              <a:rPr lang="sr-Latn-CS" smtClean="0"/>
              <a:t>10.6.2018.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a:t>Uredite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a:t>Kliknite ikonu da biste dodali  sliku</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71377C3D-7BB2-4D23-9D10-616807B37D36}" type="datetimeFigureOut">
              <a:rPr lang="sr-Latn-CS" smtClean="0"/>
              <a:t>10.6.2018.</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63C03A18-1BE2-487D-92D8-585057AF460F}" type="slidenum">
              <a:rPr lang="hr-HR" smtClean="0"/>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a:t>Uredite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hr-HR"/>
              <a:t>Uredite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377C3D-7BB2-4D23-9D10-616807B37D36}" type="datetimeFigureOut">
              <a:rPr lang="sr-Latn-CS" smtClean="0"/>
              <a:t>10.6.2018.</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4.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38.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ino-caffe.hr/" TargetMode="External"/><Relationship Id="rId7" Type="http://schemas.openxmlformats.org/officeDocument/2006/relationships/image" Target="../media/image3.png"/><Relationship Id="rId2" Type="http://schemas.openxmlformats.org/officeDocument/2006/relationships/hyperlink" Target="mailto:promigo@promigo.eu"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hyperlink" Target="http://www.promigo.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rotWithShape="1">
          <a:blip r:embed="rId2" cstate="print">
            <a:extLst>
              <a:ext uri="{28A0092B-C50C-407E-A947-70E740481C1C}">
                <a14:useLocalDpi xmlns:a14="http://schemas.microsoft.com/office/drawing/2010/main" val="0"/>
              </a:ext>
            </a:extLst>
          </a:blip>
          <a:srcRect t="1880"/>
          <a:stretch/>
        </p:blipFill>
        <p:spPr>
          <a:xfrm>
            <a:off x="1" y="16545"/>
            <a:ext cx="9143999" cy="5949279"/>
          </a:xfrm>
          <a:prstGeom prst="rect">
            <a:avLst/>
          </a:prstGeom>
        </p:spPr>
      </p:pic>
      <p:sp>
        <p:nvSpPr>
          <p:cNvPr id="2" name="Naslov 1"/>
          <p:cNvSpPr>
            <a:spLocks noGrp="1"/>
          </p:cNvSpPr>
          <p:nvPr>
            <p:ph type="ctrTitle"/>
          </p:nvPr>
        </p:nvSpPr>
        <p:spPr>
          <a:xfrm>
            <a:off x="35496" y="747743"/>
            <a:ext cx="9123076" cy="1786591"/>
          </a:xfrm>
        </p:spPr>
        <p:txBody>
          <a:bodyPr anchor="ctr">
            <a:normAutofit/>
            <a:scene3d>
              <a:camera prst="orthographicFront"/>
              <a:lightRig rig="soft" dir="t"/>
            </a:scene3d>
            <a:sp3d prstMaterial="softEdge"/>
          </a:bodyPr>
          <a:lstStyle/>
          <a:p>
            <a:pPr algn="ctr"/>
            <a:r>
              <a:rPr lang="en-US" sz="4800" b="0"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oper Std Black" pitchFamily="18" charset="0"/>
              </a:rPr>
              <a:t>COFFEE AND </a:t>
            </a:r>
            <a:br>
              <a:rPr lang="en-US" sz="4800" b="0"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oper Std Black" pitchFamily="18" charset="0"/>
              </a:rPr>
            </a:br>
            <a:r>
              <a:rPr lang="en-US" sz="4800" b="0"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oper Std Black" pitchFamily="18" charset="0"/>
              </a:rPr>
              <a:t>INSTANT </a:t>
            </a:r>
            <a:r>
              <a:rPr lang="en-US" b="0"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oper Std Black" pitchFamily="18" charset="0"/>
              </a:rPr>
              <a:t>DRINKS</a:t>
            </a:r>
            <a:endParaRPr lang="en-US" sz="2400" b="0"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oper Std Black" pitchFamily="18" charset="0"/>
            </a:endParaRPr>
          </a:p>
        </p:txBody>
      </p:sp>
      <p:sp>
        <p:nvSpPr>
          <p:cNvPr id="7" name="Podnaslov 6"/>
          <p:cNvSpPr>
            <a:spLocks noGrp="1"/>
          </p:cNvSpPr>
          <p:nvPr>
            <p:ph type="subTitle" idx="1"/>
          </p:nvPr>
        </p:nvSpPr>
        <p:spPr>
          <a:xfrm>
            <a:off x="1763688" y="6196841"/>
            <a:ext cx="7056784" cy="472519"/>
          </a:xfrm>
        </p:spPr>
        <p:txBody>
          <a:bodyPr>
            <a:noAutofit/>
          </a:bodyPr>
          <a:lstStyle/>
          <a:p>
            <a:pPr algn="ctr"/>
            <a:r>
              <a:rPr lang="en-US" sz="2400" cap="all" spc="-100" dirty="0">
                <a:solidFill>
                  <a:schemeClr val="bg1"/>
                </a:solidFill>
                <a:effectLst>
                  <a:outerShdw blurRad="50800" dist="38100" dir="8100000" algn="tr" rotWithShape="0">
                    <a:prstClr val="black">
                      <a:alpha val="40000"/>
                    </a:prstClr>
                  </a:outerShdw>
                </a:effectLst>
                <a:latin typeface="Calibri" pitchFamily="34" charset="0"/>
                <a:ea typeface="+mj-ea"/>
                <a:cs typeface="Calibri" pitchFamily="34" charset="0"/>
              </a:rPr>
              <a:t>COMPANY AND PRODUCT OFFER PRESENTATION – B2B</a:t>
            </a: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31" y="6021376"/>
            <a:ext cx="1625049" cy="792000"/>
          </a:xfrm>
          <a:prstGeom prst="rect">
            <a:avLst/>
          </a:prstGeom>
          <a:ln>
            <a:noFill/>
          </a:ln>
          <a:effectLst>
            <a:outerShdw blurRad="292100" dist="139700" dir="2700000" algn="tl" rotWithShape="0">
              <a:srgbClr val="333333">
                <a:alpha val="65000"/>
              </a:srgbClr>
            </a:outerShdw>
          </a:effectLst>
        </p:spPr>
      </p:pic>
      <p:sp>
        <p:nvSpPr>
          <p:cNvPr id="5" name="Naslov 1"/>
          <p:cNvSpPr txBox="1">
            <a:spLocks/>
          </p:cNvSpPr>
          <p:nvPr/>
        </p:nvSpPr>
        <p:spPr>
          <a:xfrm>
            <a:off x="107504" y="38093"/>
            <a:ext cx="5897370" cy="71158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r"/>
            <a:r>
              <a:rPr lang="en-US" sz="2800" i="1" cap="none" spc="0" dirty="0">
                <a:ln w="18415" cmpd="sng">
                  <a:solidFill>
                    <a:schemeClr val="tx1">
                      <a:lumMod val="95000"/>
                      <a:lumOff val="5000"/>
                    </a:schemeClr>
                  </a:solidFill>
                  <a:prstDash val="solid"/>
                </a:ln>
                <a:solidFill>
                  <a:srgbClr val="FFFFFF"/>
                </a:solidFill>
                <a:effectLst>
                  <a:glow rad="101600">
                    <a:schemeClr val="tx1">
                      <a:lumMod val="95000"/>
                      <a:lumOff val="5000"/>
                      <a:alpha val="60000"/>
                    </a:schemeClr>
                  </a:glow>
                </a:effectLst>
                <a:latin typeface="Cooper Std Black" pitchFamily="18" charset="0"/>
                <a:cs typeface="Calibri" pitchFamily="34" charset="0"/>
              </a:rPr>
              <a:t>Discover new opportunities…</a:t>
            </a:r>
            <a:endParaRPr lang="en-US" sz="1200" i="1" cap="none" spc="0" dirty="0">
              <a:ln w="18415" cmpd="sng">
                <a:solidFill>
                  <a:schemeClr val="tx1">
                    <a:lumMod val="95000"/>
                    <a:lumOff val="5000"/>
                  </a:schemeClr>
                </a:solidFill>
                <a:prstDash val="solid"/>
              </a:ln>
              <a:solidFill>
                <a:srgbClr val="FFFFFF"/>
              </a:solidFill>
              <a:effectLst>
                <a:glow rad="101600">
                  <a:schemeClr val="tx1">
                    <a:lumMod val="95000"/>
                    <a:lumOff val="5000"/>
                    <a:alpha val="60000"/>
                  </a:schemeClr>
                </a:glow>
              </a:effectLst>
              <a:latin typeface="Cooper Std Black" pitchFamily="18" charset="0"/>
              <a:cs typeface="Calibri" pitchFamily="34" charset="0"/>
            </a:endParaRPr>
          </a:p>
        </p:txBody>
      </p:sp>
    </p:spTree>
    <p:extLst>
      <p:ext uri="{BB962C8B-B14F-4D97-AF65-F5344CB8AC3E}">
        <p14:creationId xmlns:p14="http://schemas.microsoft.com/office/powerpoint/2010/main" val="60985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4051871829"/>
              </p:ext>
            </p:extLst>
          </p:nvPr>
        </p:nvGraphicFramePr>
        <p:xfrm>
          <a:off x="467544" y="1844824"/>
          <a:ext cx="8208912" cy="2941719"/>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tblGrid>
              <a:tr h="857667">
                <a:tc>
                  <a:txBody>
                    <a:bodyPr/>
                    <a:lstStyle/>
                    <a:p>
                      <a:endParaRPr lang="hr-HR" dirty="0"/>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sz="1600" dirty="0">
                        <a:latin typeface="Arial Narrow"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Gluten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Lactose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Caffeine</a:t>
                      </a:r>
                      <a:r>
                        <a:rPr lang="en-US" sz="1600" baseline="0" noProof="0" dirty="0">
                          <a:latin typeface="Arial Narrow" pitchFamily="34" charset="0"/>
                        </a:rPr>
                        <a:t> free</a:t>
                      </a:r>
                      <a:endParaRPr lang="en-US" sz="1600" noProof="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rowSpan="5">
                  <a:txBody>
                    <a:bodyPr/>
                    <a:lstStyle/>
                    <a:p>
                      <a:pPr algn="ctr"/>
                      <a:r>
                        <a:rPr lang="hr-HR" sz="1800" b="1" i="0" dirty="0">
                          <a:latin typeface="Arial Narrow" pitchFamily="34" charset="0"/>
                          <a:cs typeface="Calibri" pitchFamily="34" charset="0"/>
                        </a:rPr>
                        <a:t>INSTANT CAPPUCCINO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noProof="0" dirty="0">
                          <a:latin typeface="Arial Narrow" pitchFamily="34" charset="0"/>
                        </a:rPr>
                        <a:t>Classic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233">
                <a:tc vMerge="1">
                  <a:txBody>
                    <a:bodyPr/>
                    <a:lstStyle/>
                    <a:p>
                      <a:endParaRPr lang="hr-HR" dirty="0"/>
                    </a:p>
                  </a:txBody>
                  <a:tcPr/>
                </a:tc>
                <a:tc>
                  <a:txBody>
                    <a:bodyPr/>
                    <a:lstStyle/>
                    <a:p>
                      <a:pPr algn="l"/>
                      <a:r>
                        <a:rPr lang="en-US" sz="1600" noProof="0">
                          <a:latin typeface="Arial Narrow" pitchFamily="34" charset="0"/>
                        </a:rPr>
                        <a:t>Chocolate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233">
                <a:tc vMerge="1">
                  <a:txBody>
                    <a:bodyPr/>
                    <a:lstStyle/>
                    <a:p>
                      <a:endParaRPr lang="hr-HR" dirty="0"/>
                    </a:p>
                  </a:txBody>
                  <a:tcPr/>
                </a:tc>
                <a:tc>
                  <a:txBody>
                    <a:bodyPr/>
                    <a:lstStyle/>
                    <a:p>
                      <a:pPr algn="l"/>
                      <a:r>
                        <a:rPr lang="en-US" sz="1600" noProof="0">
                          <a:latin typeface="Arial Narrow" pitchFamily="34" charset="0"/>
                        </a:rPr>
                        <a:t>Vanilla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6233">
                <a:tc vMerge="1">
                  <a:txBody>
                    <a:bodyPr/>
                    <a:lstStyle/>
                    <a:p>
                      <a:endParaRPr lang="hr-HR" dirty="0"/>
                    </a:p>
                  </a:txBody>
                  <a:tcPr/>
                </a:tc>
                <a:tc>
                  <a:txBody>
                    <a:bodyPr/>
                    <a:lstStyle/>
                    <a:p>
                      <a:pPr algn="l"/>
                      <a:r>
                        <a:rPr lang="en-US" sz="1600" noProof="0" dirty="0">
                          <a:latin typeface="Arial Narrow" pitchFamily="34" charset="0"/>
                        </a:rPr>
                        <a:t>Irish</a:t>
                      </a:r>
                      <a:r>
                        <a:rPr lang="en-US" sz="1600" baseline="0" noProof="0" dirty="0">
                          <a:latin typeface="Arial Narrow" pitchFamily="34" charset="0"/>
                        </a:rPr>
                        <a:t> Cream</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6233">
                <a:tc vMerge="1">
                  <a:txBody>
                    <a:bodyPr/>
                    <a:lstStyle/>
                    <a:p>
                      <a:pPr algn="ctr"/>
                      <a:endParaRPr lang="hr-HR" sz="2000" b="1" i="1"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600" noProof="0" dirty="0">
                          <a:latin typeface="Arial Narrow" pitchFamily="34" charset="0"/>
                        </a:rPr>
                        <a:t>Other on request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indent="0" algn="l">
                        <a:buFont typeface="Wingdings" pitchFamily="2" charset="2"/>
                        <a:buNone/>
                      </a:pPr>
                      <a:r>
                        <a:rPr lang="en-US" sz="1600" noProof="0" dirty="0">
                          <a:latin typeface="Arial Narrow" pitchFamily="34" charset="0"/>
                        </a:rPr>
                        <a:t>Light (less sugar), Hazelnut, </a:t>
                      </a:r>
                      <a:r>
                        <a:rPr lang="hr-HR" sz="1600" noProof="0" dirty="0" err="1">
                          <a:latin typeface="Arial Narrow" pitchFamily="34" charset="0"/>
                        </a:rPr>
                        <a:t>Nougat</a:t>
                      </a:r>
                      <a:r>
                        <a:rPr lang="hr-HR" sz="1600" noProof="0" dirty="0">
                          <a:latin typeface="Arial Narrow" pitchFamily="34" charset="0"/>
                        </a:rPr>
                        <a:t>, </a:t>
                      </a:r>
                      <a:r>
                        <a:rPr lang="en-US" sz="1600" noProof="0" dirty="0">
                          <a:latin typeface="Arial Narrow" pitchFamily="34" charset="0"/>
                        </a:rPr>
                        <a:t>Rum, Caramel,</a:t>
                      </a:r>
                      <a:r>
                        <a:rPr lang="en-US" sz="1600" baseline="0" noProof="0" dirty="0">
                          <a:latin typeface="Arial Narrow" pitchFamily="34" charset="0"/>
                        </a:rPr>
                        <a:t> Cafe</a:t>
                      </a:r>
                      <a:r>
                        <a:rPr lang="hr-HR" sz="1600" baseline="0" noProof="0" dirty="0">
                          <a:latin typeface="Arial Narrow" pitchFamily="34" charset="0"/>
                        </a:rPr>
                        <a:t> </a:t>
                      </a:r>
                      <a:r>
                        <a:rPr lang="en-US" sz="1600" baseline="0" noProof="0" dirty="0">
                          <a:latin typeface="Arial Narrow" pitchFamily="34" charset="0"/>
                        </a:rPr>
                        <a:t>Mocha</a:t>
                      </a:r>
                      <a:r>
                        <a:rPr lang="hr-HR" sz="1600" baseline="0" noProof="0" dirty="0">
                          <a:latin typeface="Arial Narrow" pitchFamily="34" charset="0"/>
                        </a:rPr>
                        <a:t>, </a:t>
                      </a:r>
                      <a:r>
                        <a:rPr lang="hr-HR" sz="1600" baseline="0" noProof="0" dirty="0" err="1">
                          <a:latin typeface="Arial Narrow" pitchFamily="34" charset="0"/>
                        </a:rPr>
                        <a:t>Coconut</a:t>
                      </a:r>
                      <a:r>
                        <a:rPr lang="hr-HR" sz="1600" baseline="0" noProof="0" dirty="0">
                          <a:latin typeface="Arial Narrow" pitchFamily="34" charset="0"/>
                        </a:rPr>
                        <a:t>,…</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hr-H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hr-HR"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Naslov 1"/>
          <p:cNvSpPr txBox="1">
            <a:spLocks noGrp="1"/>
          </p:cNvSpPr>
          <p:nvPr>
            <p:ph type="title"/>
          </p:nvPr>
        </p:nvSpPr>
        <p:spPr>
          <a:xfrm>
            <a:off x="0" y="13990"/>
            <a:ext cx="9144000"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4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Cappuccino</a:t>
            </a:r>
            <a:endParaRPr lang="en-US" sz="4400" i="1" dirty="0">
              <a:solidFill>
                <a:schemeClr val="tx1"/>
              </a:solidFill>
              <a:latin typeface="Calibri" pitchFamily="34" charset="0"/>
              <a:cs typeface="Calibri" pitchFamily="34" charset="0"/>
            </a:endParaRPr>
          </a:p>
        </p:txBody>
      </p:sp>
      <p:graphicFrame>
        <p:nvGraphicFramePr>
          <p:cNvPr id="15" name="Tablica 14"/>
          <p:cNvGraphicFramePr>
            <a:graphicFrameLocks noGrp="1"/>
          </p:cNvGraphicFramePr>
          <p:nvPr>
            <p:extLst>
              <p:ext uri="{D42A27DB-BD31-4B8C-83A1-F6EECF244321}">
                <p14:modId xmlns:p14="http://schemas.microsoft.com/office/powerpoint/2010/main" val="1465627496"/>
              </p:ext>
            </p:extLst>
          </p:nvPr>
        </p:nvGraphicFramePr>
        <p:xfrm>
          <a:off x="5220072" y="4924400"/>
          <a:ext cx="3456384" cy="304800"/>
        </p:xfrm>
        <a:graphic>
          <a:graphicData uri="http://schemas.openxmlformats.org/drawingml/2006/table">
            <a:tbl>
              <a:tblPr firstRow="1" bandRow="1">
                <a:tableStyleId>{5940675A-B579-460E-94D1-54222C63F5DA}</a:tableStyleId>
              </a:tblPr>
              <a:tblGrid>
                <a:gridCol w="3456384">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 available</a:t>
                      </a:r>
                      <a:r>
                        <a:rPr lang="hr-HR" sz="1400" noProof="0" dirty="0">
                          <a:latin typeface="Arial Narrow" pitchFamily="34" charset="0"/>
                        </a:rPr>
                        <a:t> ;</a:t>
                      </a:r>
                      <a:r>
                        <a:rPr lang="en-US" sz="1400" noProof="0" dirty="0">
                          <a:latin typeface="Arial Narrow" pitchFamily="34" charset="0"/>
                        </a:rPr>
                        <a:t> O </a:t>
                      </a:r>
                      <a:r>
                        <a:rPr lang="hr-HR" sz="1400" noProof="0" dirty="0">
                          <a:latin typeface="Arial Narrow" pitchFamily="34" charset="0"/>
                        </a:rPr>
                        <a:t>-</a:t>
                      </a:r>
                      <a:r>
                        <a:rPr lang="hr-HR" sz="1400" baseline="0" noProof="0" dirty="0">
                          <a:latin typeface="Arial Narrow" pitchFamily="34" charset="0"/>
                        </a:rPr>
                        <a:t> </a:t>
                      </a:r>
                      <a:r>
                        <a:rPr lang="en-US" sz="1400" noProof="0" dirty="0">
                          <a:latin typeface="Arial Narrow" pitchFamily="34" charset="0"/>
                        </a:rPr>
                        <a:t>on request</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253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279497"/>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20509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000" i="1" dirty="0">
                <a:solidFill>
                  <a:schemeClr val="tx1"/>
                </a:solidFill>
                <a:latin typeface="Calibri" pitchFamily="34" charset="0"/>
                <a:cs typeface="Calibri" pitchFamily="34" charset="0"/>
              </a:rPr>
              <a:t>                  Instant </a:t>
            </a:r>
            <a:r>
              <a:rPr lang="hr-HR" sz="4000" i="1" dirty="0" err="1">
                <a:solidFill>
                  <a:schemeClr val="tx1"/>
                </a:solidFill>
                <a:latin typeface="Calibri" pitchFamily="34" charset="0"/>
                <a:cs typeface="Calibri" pitchFamily="34" charset="0"/>
              </a:rPr>
              <a:t>Cappuccino</a:t>
            </a:r>
            <a:r>
              <a:rPr lang="hr-HR" sz="4000" i="1" dirty="0">
                <a:solidFill>
                  <a:schemeClr val="tx1"/>
                </a:solidFill>
                <a:latin typeface="Calibri" pitchFamily="34" charset="0"/>
                <a:cs typeface="Calibri" pitchFamily="34" charset="0"/>
              </a:rPr>
              <a:t> – </a:t>
            </a:r>
            <a:r>
              <a:rPr lang="en-US" sz="4000" i="1" dirty="0">
                <a:solidFill>
                  <a:schemeClr val="tx1"/>
                </a:solidFill>
                <a:latin typeface="Calibri" pitchFamily="34" charset="0"/>
                <a:cs typeface="Calibri" pitchFamily="34" charset="0"/>
              </a:rPr>
              <a:t>Packaging</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104861715"/>
              </p:ext>
            </p:extLst>
          </p:nvPr>
        </p:nvGraphicFramePr>
        <p:xfrm>
          <a:off x="323528" y="1484784"/>
          <a:ext cx="8496944" cy="3315688"/>
        </p:xfrm>
        <a:graphic>
          <a:graphicData uri="http://schemas.openxmlformats.org/drawingml/2006/table">
            <a:tbl>
              <a:tblPr firstRow="1" bandRow="1">
                <a:tableStyleId>{D7AC3CCA-C797-4891-BE02-D94E43425B78}</a:tableStyleId>
              </a:tblPr>
              <a:tblGrid>
                <a:gridCol w="2088232">
                  <a:extLst>
                    <a:ext uri="{9D8B030D-6E8A-4147-A177-3AD203B41FA5}">
                      <a16:colId xmlns:a16="http://schemas.microsoft.com/office/drawing/2014/main" val="20000"/>
                    </a:ext>
                  </a:extLst>
                </a:gridCol>
                <a:gridCol w="767258">
                  <a:extLst>
                    <a:ext uri="{9D8B030D-6E8A-4147-A177-3AD203B41FA5}">
                      <a16:colId xmlns:a16="http://schemas.microsoft.com/office/drawing/2014/main" val="20001"/>
                    </a:ext>
                  </a:extLst>
                </a:gridCol>
                <a:gridCol w="744910">
                  <a:extLst>
                    <a:ext uri="{9D8B030D-6E8A-4147-A177-3AD203B41FA5}">
                      <a16:colId xmlns:a16="http://schemas.microsoft.com/office/drawing/2014/main" val="20002"/>
                    </a:ext>
                  </a:extLst>
                </a:gridCol>
                <a:gridCol w="1132264">
                  <a:extLst>
                    <a:ext uri="{9D8B030D-6E8A-4147-A177-3AD203B41FA5}">
                      <a16:colId xmlns:a16="http://schemas.microsoft.com/office/drawing/2014/main" val="20003"/>
                    </a:ext>
                  </a:extLst>
                </a:gridCol>
                <a:gridCol w="737461">
                  <a:extLst>
                    <a:ext uri="{9D8B030D-6E8A-4147-A177-3AD203B41FA5}">
                      <a16:colId xmlns:a16="http://schemas.microsoft.com/office/drawing/2014/main" val="20004"/>
                    </a:ext>
                  </a:extLst>
                </a:gridCol>
                <a:gridCol w="804503">
                  <a:extLst>
                    <a:ext uri="{9D8B030D-6E8A-4147-A177-3AD203B41FA5}">
                      <a16:colId xmlns:a16="http://schemas.microsoft.com/office/drawing/2014/main" val="20005"/>
                    </a:ext>
                  </a:extLst>
                </a:gridCol>
                <a:gridCol w="536335">
                  <a:extLst>
                    <a:ext uri="{9D8B030D-6E8A-4147-A177-3AD203B41FA5}">
                      <a16:colId xmlns:a16="http://schemas.microsoft.com/office/drawing/2014/main" val="20006"/>
                    </a:ext>
                  </a:extLst>
                </a:gridCol>
                <a:gridCol w="965901">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504088">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Zipper </a:t>
                      </a:r>
                      <a:endParaRPr lang="hr-HR" sz="1200" b="0" noProof="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7">
                  <a:txBody>
                    <a:bodyPr/>
                    <a:lstStyle/>
                    <a:p>
                      <a:pPr algn="ctr"/>
                      <a:r>
                        <a:rPr lang="hr-HR" b="1" noProof="0" dirty="0">
                          <a:latin typeface="Arial Narrow" pitchFamily="34" charset="0"/>
                        </a:rPr>
                        <a:t>INSTANT CAPPUCCINO</a:t>
                      </a:r>
                    </a:p>
                  </a:txBody>
                  <a:tcPr anchor="ctr">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en-US" sz="1200" b="0" noProof="0" dirty="0">
                          <a:latin typeface="Arial Narrow" pitchFamily="34" charset="0"/>
                        </a:rPr>
                        <a:t>18 g </a:t>
                      </a:r>
                      <a:endParaRPr lang="hr-HR" sz="1200" b="0" noProof="0" dirty="0">
                        <a:latin typeface="Arial Narrow" pitchFamily="34" charset="0"/>
                      </a:endParaRP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latin typeface="Arial Narrow" pitchFamily="34" charset="0"/>
                        </a:rPr>
                        <a:t>540 g</a:t>
                      </a:r>
                      <a:endParaRPr lang="en-US" sz="1200" b="0" noProof="0" dirty="0">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pPr algn="ctr"/>
                      <a:endParaRPr lang="en-US" noProof="0" dirty="0">
                        <a:latin typeface="Arial Narrow" pitchFamily="34" charset="0"/>
                      </a:endParaRPr>
                    </a:p>
                  </a:txBody>
                  <a:tcPr anchor="ctr"/>
                </a:tc>
                <a:tc vMerge="1">
                  <a:txBody>
                    <a:bodyPr/>
                    <a:lstStyle/>
                    <a:p>
                      <a:pPr algn="ctr"/>
                      <a:endParaRPr lang="en-US" sz="1200" b="0" noProof="0" dirty="0">
                        <a:latin typeface="Arial Narrow" pitchFamily="34" charset="0"/>
                      </a:endParaRPr>
                    </a:p>
                  </a:txBody>
                  <a:tcPr anchor="ctr"/>
                </a:tc>
                <a:tc>
                  <a:txBody>
                    <a:bodyPr/>
                    <a:lstStyle/>
                    <a:p>
                      <a:pPr algn="r"/>
                      <a:r>
                        <a:rPr lang="hr-HR" sz="1200" b="0" noProof="0" dirty="0">
                          <a:latin typeface="Arial Narrow" pitchFamily="34" charset="0"/>
                        </a:rPr>
                        <a:t>3.600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en-US" sz="1200" b="0" noProof="0" dirty="0">
                          <a:latin typeface="Arial Narrow" pitchFamily="34" charset="0"/>
                        </a:rPr>
                        <a:t>200</a:t>
                      </a:r>
                    </a:p>
                  </a:txBody>
                  <a:tcPr anchor="ctr">
                    <a:noFill/>
                  </a:tcPr>
                </a:tc>
                <a:tc>
                  <a:txBody>
                    <a:bodyPr/>
                    <a:lstStyle/>
                    <a:p>
                      <a:pPr algn="ctr"/>
                      <a:r>
                        <a:rPr lang="en-US" sz="1200" b="0" noProof="0" dirty="0">
                          <a:latin typeface="Arial Narrow" pitchFamily="34" charset="0"/>
                        </a:rPr>
                        <a:t>1</a:t>
                      </a:r>
                      <a:r>
                        <a:rPr lang="hr-HR" sz="1200" b="0" noProof="0" dirty="0">
                          <a:latin typeface="Arial Narrow" pitchFamily="34" charset="0"/>
                        </a:rPr>
                        <a:t>8.0</a:t>
                      </a:r>
                      <a:r>
                        <a:rPr lang="en-US" sz="1200" b="0" noProof="0" dirty="0">
                          <a:latin typeface="Arial Narrow" pitchFamily="34" charset="0"/>
                        </a:rPr>
                        <a:t>00</a:t>
                      </a: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88000">
                <a:tc vMerge="1">
                  <a:txBody>
                    <a:bodyPr/>
                    <a:lstStyle/>
                    <a:p>
                      <a:endParaRPr lang="hr-HR"/>
                    </a:p>
                  </a:txBody>
                  <a:tcPr/>
                </a:tc>
                <a:tc>
                  <a:txBody>
                    <a:bodyPr/>
                    <a:lstStyle/>
                    <a:p>
                      <a:pPr algn="ctr"/>
                      <a:r>
                        <a:rPr lang="hr-HR" sz="1200" b="0" noProof="0" dirty="0">
                          <a:latin typeface="Arial Narrow" pitchFamily="34" charset="0"/>
                        </a:rPr>
                        <a:t>100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30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2.700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288000">
                <a:tc vMerge="1">
                  <a:txBody>
                    <a:bodyPr/>
                    <a:lstStyle/>
                    <a:p>
                      <a:endParaRPr lang="hr-HR"/>
                    </a:p>
                  </a:txBody>
                  <a:tcPr/>
                </a:tc>
                <a:tc>
                  <a:txBody>
                    <a:bodyPr/>
                    <a:lstStyle/>
                    <a:p>
                      <a:pPr algn="ctr"/>
                      <a:r>
                        <a:rPr lang="hr-HR" sz="1200" b="0" noProof="0" dirty="0">
                          <a:latin typeface="Arial Narrow" pitchFamily="34" charset="0"/>
                        </a:rPr>
                        <a:t>200 g </a:t>
                      </a:r>
                    </a:p>
                    <a:p>
                      <a:pPr algn="ctr"/>
                      <a:r>
                        <a:rPr lang="en-US" sz="1200" b="0" noProof="0" dirty="0">
                          <a:latin typeface="Arial Narrow" pitchFamily="34" charset="0"/>
                        </a:rPr>
                        <a:t>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88000">
                <a:tc vMerge="1">
                  <a:txBody>
                    <a:bodyPr/>
                    <a:lstStyle/>
                    <a:p>
                      <a:endParaRPr lang="hr-HR"/>
                    </a:p>
                  </a:txBody>
                  <a:tcPr/>
                </a:tc>
                <a:tc>
                  <a:txBody>
                    <a:bodyPr/>
                    <a:lstStyle/>
                    <a:p>
                      <a:pPr algn="ctr"/>
                      <a:r>
                        <a:rPr lang="hr-HR" sz="1200" b="0" noProof="0" dirty="0">
                          <a:latin typeface="Arial Narrow" pitchFamily="34" charset="0"/>
                        </a:rPr>
                        <a:t>250 g </a:t>
                      </a:r>
                    </a:p>
                    <a:p>
                      <a:pPr algn="ctr"/>
                      <a:r>
                        <a:rPr lang="en-US" sz="1200" b="0" noProof="0" dirty="0">
                          <a:latin typeface="Arial Narrow" pitchFamily="34" charset="0"/>
                        </a:rPr>
                        <a:t>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1.080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03644416"/>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526407042"/>
              </p:ext>
            </p:extLst>
          </p:nvPr>
        </p:nvGraphicFramePr>
        <p:xfrm>
          <a:off x="5076056" y="4907632"/>
          <a:ext cx="3719736" cy="609600"/>
        </p:xfrm>
        <a:graphic>
          <a:graphicData uri="http://schemas.openxmlformats.org/drawingml/2006/table">
            <a:tbl>
              <a:tblPr firstRow="1" bandRow="1">
                <a:tableStyleId>{5940675A-B579-460E-94D1-54222C63F5DA}</a:tableStyleId>
              </a:tblPr>
              <a:tblGrid>
                <a:gridCol w="3719736">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hr-HR" sz="1400" dirty="0">
                          <a:latin typeface="Arial Narrow" pitchFamily="34" charset="0"/>
                        </a:rPr>
                        <a:t>- </a:t>
                      </a:r>
                      <a:r>
                        <a:rPr lang="en-US" sz="1400" noProof="0" dirty="0">
                          <a:latin typeface="Arial Narrow" pitchFamily="34" charset="0"/>
                        </a:rPr>
                        <a:t>available</a:t>
                      </a:r>
                      <a:r>
                        <a:rPr lang="hr-HR" sz="1400" noProof="0" dirty="0">
                          <a:latin typeface="Arial Narrow" pitchFamily="34" charset="0"/>
                        </a:rPr>
                        <a:t> </a:t>
                      </a:r>
                      <a:r>
                        <a:rPr lang="hr-HR" sz="1400" dirty="0">
                          <a:latin typeface="Arial Narrow" pitchFamily="34" charset="0"/>
                        </a:rPr>
                        <a:t>; O – on </a:t>
                      </a:r>
                      <a:r>
                        <a:rPr lang="en-US" sz="1400" noProof="0" dirty="0">
                          <a:latin typeface="Arial Narrow" pitchFamily="34" charset="0"/>
                        </a:rPr>
                        <a:t>request</a:t>
                      </a:r>
                      <a:r>
                        <a:rPr lang="hr-HR" sz="1400" noProof="0" dirty="0">
                          <a:latin typeface="Arial Narrow" pitchFamily="34" charset="0"/>
                        </a:rPr>
                        <a:t> </a:t>
                      </a:r>
                      <a:r>
                        <a:rPr lang="hr-HR" sz="1400" dirty="0">
                          <a:latin typeface="Arial Narrow" pitchFamily="34" charset="0"/>
                        </a:rPr>
                        <a:t>; X – </a:t>
                      </a:r>
                      <a:r>
                        <a:rPr lang="en-US" sz="1400" noProof="0" dirty="0">
                          <a:latin typeface="Arial Narrow" pitchFamily="34" charset="0"/>
                        </a:rPr>
                        <a:t>not</a:t>
                      </a:r>
                      <a:r>
                        <a:rPr lang="hr-HR" sz="1400" dirty="0">
                          <a:latin typeface="Arial Narrow" pitchFamily="34" charset="0"/>
                        </a:rPr>
                        <a:t> </a:t>
                      </a:r>
                      <a:r>
                        <a:rPr lang="en-US" sz="1400" noProof="0" dirty="0">
                          <a:latin typeface="Arial Narrow" pitchFamily="34" charset="0"/>
                        </a:rPr>
                        <a:t>available</a:t>
                      </a:r>
                    </a:p>
                  </a:txBody>
                  <a:tcPr anchor="ct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noProof="0" dirty="0">
                          <a:latin typeface="Arial Narrow" pitchFamily="34" charset="0"/>
                        </a:rPr>
                        <a:t>* SRP (Shelf Ready Packaging)</a:t>
                      </a:r>
                      <a:endParaRPr lang="hr-HR" sz="1400" dirty="0">
                        <a:latin typeface="Arial Narrow" pitchFamily="34" charset="0"/>
                      </a:endParaRP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253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693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86088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9128"/>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000" i="1" dirty="0">
                <a:solidFill>
                  <a:schemeClr val="tx1"/>
                </a:solidFill>
                <a:latin typeface="Calibri" pitchFamily="34" charset="0"/>
                <a:cs typeface="Calibri" pitchFamily="34" charset="0"/>
              </a:rPr>
              <a:t>Instant Cappuccino for </a:t>
            </a:r>
            <a:r>
              <a:rPr lang="hr-HR" sz="4000" i="1" dirty="0">
                <a:solidFill>
                  <a:schemeClr val="tx1"/>
                </a:solidFill>
                <a:latin typeface="Calibri" pitchFamily="34" charset="0"/>
                <a:cs typeface="Calibri" pitchFamily="34" charset="0"/>
              </a:rPr>
              <a:t>v</a:t>
            </a:r>
            <a:r>
              <a:rPr lang="en-US" sz="4000" i="1" dirty="0">
                <a:solidFill>
                  <a:schemeClr val="tx1"/>
                </a:solidFill>
                <a:latin typeface="Calibri" pitchFamily="34" charset="0"/>
                <a:cs typeface="Calibri" pitchFamily="34" charset="0"/>
              </a:rPr>
              <a:t>ending machines</a:t>
            </a:r>
          </a:p>
        </p:txBody>
      </p:sp>
      <p:sp>
        <p:nvSpPr>
          <p:cNvPr id="3" name="Rezervirano mjesto sadržaja 2"/>
          <p:cNvSpPr>
            <a:spLocks noGrp="1"/>
          </p:cNvSpPr>
          <p:nvPr>
            <p:ph idx="1"/>
          </p:nvPr>
        </p:nvSpPr>
        <p:spPr>
          <a:xfrm>
            <a:off x="107504" y="1052736"/>
            <a:ext cx="5832648" cy="2435912"/>
          </a:xfrm>
        </p:spPr>
        <p:txBody>
          <a:bodyPr>
            <a:noAutofit/>
          </a:bodyPr>
          <a:lstStyle/>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Instant cappuccino is a delicious hot beverage made from high quality instant coffee, creamer and sugar topped with a rich milky foam and discrete coffee taste</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It</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is</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specially developed for preparation in vending machines</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and</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available in a wide range of flavors such as chocolate, vanilla, Irish cream and many others that will satisfy even the most demanding customers and true coffee connoisseurs.</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1018991" y="4563973"/>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3251239" y="4563973"/>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1077679" y="471816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3323247" y="4707989"/>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639" y="4955679"/>
            <a:ext cx="360000" cy="360000"/>
          </a:xfrm>
          <a:prstGeom prst="rect">
            <a:avLst/>
          </a:prstGeom>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3447" y="4955679"/>
            <a:ext cx="360000" cy="360000"/>
          </a:xfrm>
          <a:prstGeom prst="rect">
            <a:avLst/>
          </a:prstGeom>
        </p:spPr>
      </p:pic>
    </p:spTree>
    <p:extLst>
      <p:ext uri="{BB962C8B-B14F-4D97-AF65-F5344CB8AC3E}">
        <p14:creationId xmlns:p14="http://schemas.microsoft.com/office/powerpoint/2010/main" val="172875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3463435968"/>
              </p:ext>
            </p:extLst>
          </p:nvPr>
        </p:nvGraphicFramePr>
        <p:xfrm>
          <a:off x="179512" y="933405"/>
          <a:ext cx="8712968" cy="2639611"/>
        </p:xfrm>
        <a:graphic>
          <a:graphicData uri="http://schemas.openxmlformats.org/drawingml/2006/table">
            <a:tbl>
              <a:tblPr firstRow="1" bandRow="1">
                <a:tableStyleId>{5940675A-B579-460E-94D1-54222C63F5DA}</a:tableStyleId>
              </a:tblPr>
              <a:tblGrid>
                <a:gridCol w="2160775">
                  <a:extLst>
                    <a:ext uri="{9D8B030D-6E8A-4147-A177-3AD203B41FA5}">
                      <a16:colId xmlns:a16="http://schemas.microsoft.com/office/drawing/2014/main" val="20000"/>
                    </a:ext>
                  </a:extLst>
                </a:gridCol>
                <a:gridCol w="1799665">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658411">
                <a:tc>
                  <a:txBody>
                    <a:bodyPr/>
                    <a:lstStyle/>
                    <a:p>
                      <a:endParaRPr lang="hr-HR" dirty="0"/>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dirty="0">
                          <a:latin typeface="Arial Narrow" pitchFamily="34" charset="0"/>
                        </a:rPr>
                        <a:t>Gluten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noProof="0" dirty="0">
                          <a:latin typeface="Arial Narrow" pitchFamily="34" charset="0"/>
                        </a:rPr>
                        <a:t>Lactose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noProof="0" dirty="0">
                          <a:latin typeface="Arial Narrow" pitchFamily="34" charset="0"/>
                        </a:rPr>
                        <a:t>Caffeine</a:t>
                      </a:r>
                      <a:r>
                        <a:rPr lang="en-US" sz="1400" baseline="0" noProof="0" dirty="0">
                          <a:latin typeface="Arial Narrow" pitchFamily="34" charset="0"/>
                        </a:rPr>
                        <a:t> free</a:t>
                      </a:r>
                      <a:endParaRPr lang="en-US" sz="1400" noProof="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39836">
                <a:tc rowSpan="3">
                  <a:txBody>
                    <a:bodyPr/>
                    <a:lstStyle/>
                    <a:p>
                      <a:pPr algn="ctr"/>
                      <a:r>
                        <a:rPr lang="hr-HR" sz="1600" b="1" i="0" dirty="0">
                          <a:latin typeface="Arial Narrow" pitchFamily="34" charset="0"/>
                          <a:cs typeface="Calibri" pitchFamily="34" charset="0"/>
                        </a:rPr>
                        <a:t>VENDING </a:t>
                      </a:r>
                    </a:p>
                    <a:p>
                      <a:pPr algn="ctr"/>
                      <a:r>
                        <a:rPr lang="hr-HR" sz="1600" b="1" i="0" dirty="0">
                          <a:latin typeface="Arial Narrow" pitchFamily="34" charset="0"/>
                          <a:cs typeface="Calibri" pitchFamily="34" charset="0"/>
                        </a:rPr>
                        <a:t>INSTANT CAPPUCCINO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1400" b="1" i="0" kern="1200" dirty="0">
                          <a:solidFill>
                            <a:schemeClr val="tx1"/>
                          </a:solidFill>
                          <a:latin typeface="Arial Narrow" pitchFamily="34" charset="0"/>
                          <a:ea typeface="+mn-ea"/>
                          <a:cs typeface="Calibri" pitchFamily="34" charset="0"/>
                        </a:rPr>
                        <a:t>Cappuccino base with instant coffee</a:t>
                      </a:r>
                      <a:endParaRPr kumimoji="0" lang="en-US" sz="1400" b="1" i="0" kern="1200" noProof="0" dirty="0">
                        <a:solidFill>
                          <a:schemeClr val="tx1"/>
                        </a:solidFill>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3068">
                <a:tc vMerge="1">
                  <a:txBody>
                    <a:bodyPr/>
                    <a:lstStyle/>
                    <a:p>
                      <a:endParaRPr lang="hr-HR" dirty="0"/>
                    </a:p>
                  </a:txBody>
                  <a:tcPr/>
                </a:tc>
                <a:tc>
                  <a:txBody>
                    <a:bodyPr/>
                    <a:lstStyle/>
                    <a:p>
                      <a:pPr algn="l"/>
                      <a:r>
                        <a:rPr kumimoji="0" lang="en-US" sz="1400" b="1" kern="1200" dirty="0">
                          <a:solidFill>
                            <a:schemeClr val="tx1"/>
                          </a:solidFill>
                          <a:effectLst/>
                          <a:latin typeface="Arial Narrow" pitchFamily="34" charset="0"/>
                          <a:ea typeface="+mn-ea"/>
                          <a:cs typeface="+mn-cs"/>
                        </a:rPr>
                        <a:t>Cappuccino base without instant coffee</a:t>
                      </a:r>
                      <a:r>
                        <a:rPr kumimoji="0" lang="en-US" sz="1400" kern="1200" dirty="0">
                          <a:solidFill>
                            <a:schemeClr val="tx1"/>
                          </a:solidFill>
                          <a:effectLst/>
                          <a:latin typeface="Arial Narrow" pitchFamily="34" charset="0"/>
                          <a:ea typeface="+mn-ea"/>
                          <a:cs typeface="+mn-cs"/>
                        </a:rPr>
                        <a:t> (for machines that use espresso coffee)</a:t>
                      </a:r>
                      <a:endParaRPr lang="en-US" sz="14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hr-HR" sz="1400" dirty="0">
                          <a:latin typeface="Arial Narrow"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772">
                <a:tc vMerge="1">
                  <a:txBody>
                    <a:bodyPr/>
                    <a:lstStyle/>
                    <a:p>
                      <a:pPr algn="ctr"/>
                      <a:endParaRPr lang="hr-HR" sz="2000" b="1" i="1"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400" noProof="0" dirty="0">
                          <a:latin typeface="Arial Narrow" pitchFamily="34" charset="0"/>
                        </a:rPr>
                        <a:t>Flavors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indent="0" algn="l">
                        <a:buFont typeface="Wingdings" pitchFamily="2" charset="2"/>
                        <a:buNone/>
                      </a:pPr>
                      <a:r>
                        <a:rPr lang="en-US" sz="1400" noProof="0" dirty="0">
                          <a:latin typeface="Arial Narrow" pitchFamily="34" charset="0"/>
                        </a:rPr>
                        <a:t>Classic. Chocolate,</a:t>
                      </a:r>
                      <a:r>
                        <a:rPr lang="en-US" sz="1400" baseline="0" noProof="0" dirty="0">
                          <a:latin typeface="Arial Narrow" pitchFamily="34" charset="0"/>
                        </a:rPr>
                        <a:t> Vanilla</a:t>
                      </a:r>
                      <a:r>
                        <a:rPr lang="hr-HR" sz="1400" baseline="0" noProof="0" dirty="0">
                          <a:latin typeface="Arial Narrow" pitchFamily="34" charset="0"/>
                        </a:rPr>
                        <a:t>, Irish Cream, </a:t>
                      </a:r>
                      <a:r>
                        <a:rPr lang="en-US" sz="1400" noProof="0" dirty="0">
                          <a:latin typeface="Arial Narrow" pitchFamily="34" charset="0"/>
                        </a:rPr>
                        <a:t>Light (less sugar), Hazelnut,</a:t>
                      </a:r>
                      <a:r>
                        <a:rPr lang="hr-HR" sz="1400" noProof="0" dirty="0">
                          <a:latin typeface="Arial Narrow" pitchFamily="34" charset="0"/>
                        </a:rPr>
                        <a:t> </a:t>
                      </a:r>
                      <a:r>
                        <a:rPr lang="hr-HR" sz="1400" noProof="0" dirty="0" err="1">
                          <a:latin typeface="Arial Narrow" pitchFamily="34" charset="0"/>
                        </a:rPr>
                        <a:t>Nougat</a:t>
                      </a:r>
                      <a:r>
                        <a:rPr lang="hr-HR" sz="1400" noProof="0" dirty="0">
                          <a:latin typeface="Arial Narrow" pitchFamily="34" charset="0"/>
                        </a:rPr>
                        <a:t>,</a:t>
                      </a:r>
                      <a:r>
                        <a:rPr lang="en-US" sz="1400" noProof="0" dirty="0">
                          <a:latin typeface="Arial Narrow" pitchFamily="34" charset="0"/>
                        </a:rPr>
                        <a:t> Rum, Caramel,</a:t>
                      </a:r>
                      <a:r>
                        <a:rPr lang="en-US" sz="1400" baseline="0" noProof="0" dirty="0">
                          <a:latin typeface="Arial Narrow" pitchFamily="34" charset="0"/>
                        </a:rPr>
                        <a:t> Cafe Mocha,…</a:t>
                      </a:r>
                      <a:endParaRPr lang="en-US" sz="14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hr-H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hr-HR"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Naslov 1"/>
          <p:cNvSpPr txBox="1">
            <a:spLocks noGrp="1"/>
          </p:cNvSpPr>
          <p:nvPr>
            <p:ph type="title"/>
          </p:nvPr>
        </p:nvSpPr>
        <p:spPr>
          <a:xfrm>
            <a:off x="0" y="13990"/>
            <a:ext cx="9143999"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Cappuccino for </a:t>
            </a:r>
            <a:r>
              <a:rPr lang="hr-HR" sz="4000" i="1" dirty="0">
                <a:solidFill>
                  <a:schemeClr val="tx1"/>
                </a:solidFill>
                <a:latin typeface="Calibri" pitchFamily="34" charset="0"/>
                <a:cs typeface="Calibri" pitchFamily="34" charset="0"/>
              </a:rPr>
              <a:t>v</a:t>
            </a:r>
            <a:r>
              <a:rPr lang="en-US" sz="4000" i="1" dirty="0">
                <a:solidFill>
                  <a:schemeClr val="tx1"/>
                </a:solidFill>
                <a:latin typeface="Calibri" pitchFamily="34" charset="0"/>
                <a:cs typeface="Calibri" pitchFamily="34" charset="0"/>
              </a:rPr>
              <a:t>ending machines</a:t>
            </a:r>
          </a:p>
        </p:txBody>
      </p:sp>
      <p:graphicFrame>
        <p:nvGraphicFramePr>
          <p:cNvPr id="15" name="Tablica 14"/>
          <p:cNvGraphicFramePr>
            <a:graphicFrameLocks noGrp="1"/>
          </p:cNvGraphicFramePr>
          <p:nvPr>
            <p:extLst>
              <p:ext uri="{D42A27DB-BD31-4B8C-83A1-F6EECF244321}">
                <p14:modId xmlns:p14="http://schemas.microsoft.com/office/powerpoint/2010/main" val="725431431"/>
              </p:ext>
            </p:extLst>
          </p:nvPr>
        </p:nvGraphicFramePr>
        <p:xfrm>
          <a:off x="3995936" y="5860504"/>
          <a:ext cx="4896544" cy="304800"/>
        </p:xfrm>
        <a:graphic>
          <a:graphicData uri="http://schemas.openxmlformats.org/drawingml/2006/table">
            <a:tbl>
              <a:tblPr firstRow="1" bandRow="1">
                <a:tableStyleId>{5940675A-B579-460E-94D1-54222C63F5DA}</a:tableStyleId>
              </a:tblPr>
              <a:tblGrid>
                <a:gridCol w="4896544">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79512" y="836712"/>
            <a:ext cx="1872208" cy="6909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238200" y="898433"/>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graphicFrame>
        <p:nvGraphicFramePr>
          <p:cNvPr id="8" name="Tablica 7"/>
          <p:cNvGraphicFramePr>
            <a:graphicFrameLocks noGrp="1"/>
          </p:cNvGraphicFramePr>
          <p:nvPr>
            <p:extLst>
              <p:ext uri="{D42A27DB-BD31-4B8C-83A1-F6EECF244321}">
                <p14:modId xmlns:p14="http://schemas.microsoft.com/office/powerpoint/2010/main" val="637770069"/>
              </p:ext>
            </p:extLst>
          </p:nvPr>
        </p:nvGraphicFramePr>
        <p:xfrm>
          <a:off x="179512" y="3810840"/>
          <a:ext cx="8712968" cy="1897200"/>
        </p:xfrm>
        <a:graphic>
          <a:graphicData uri="http://schemas.openxmlformats.org/drawingml/2006/table">
            <a:tbl>
              <a:tblPr firstRow="1" bandRow="1">
                <a:tableStyleId>{D7AC3CCA-C797-4891-BE02-D94E43425B78}</a:tableStyleId>
              </a:tblPr>
              <a:tblGrid>
                <a:gridCol w="2160240">
                  <a:extLst>
                    <a:ext uri="{9D8B030D-6E8A-4147-A177-3AD203B41FA5}">
                      <a16:colId xmlns:a16="http://schemas.microsoft.com/office/drawing/2014/main" val="20000"/>
                    </a:ext>
                  </a:extLst>
                </a:gridCol>
                <a:gridCol w="911274">
                  <a:extLst>
                    <a:ext uri="{9D8B030D-6E8A-4147-A177-3AD203B41FA5}">
                      <a16:colId xmlns:a16="http://schemas.microsoft.com/office/drawing/2014/main" val="20001"/>
                    </a:ext>
                  </a:extLst>
                </a:gridCol>
                <a:gridCol w="744910">
                  <a:extLst>
                    <a:ext uri="{9D8B030D-6E8A-4147-A177-3AD203B41FA5}">
                      <a16:colId xmlns:a16="http://schemas.microsoft.com/office/drawing/2014/main" val="20002"/>
                    </a:ext>
                  </a:extLst>
                </a:gridCol>
                <a:gridCol w="1132264">
                  <a:extLst>
                    <a:ext uri="{9D8B030D-6E8A-4147-A177-3AD203B41FA5}">
                      <a16:colId xmlns:a16="http://schemas.microsoft.com/office/drawing/2014/main" val="20003"/>
                    </a:ext>
                  </a:extLst>
                </a:gridCol>
                <a:gridCol w="737461">
                  <a:extLst>
                    <a:ext uri="{9D8B030D-6E8A-4147-A177-3AD203B41FA5}">
                      <a16:colId xmlns:a16="http://schemas.microsoft.com/office/drawing/2014/main" val="20004"/>
                    </a:ext>
                  </a:extLst>
                </a:gridCol>
                <a:gridCol w="804503">
                  <a:extLst>
                    <a:ext uri="{9D8B030D-6E8A-4147-A177-3AD203B41FA5}">
                      <a16:colId xmlns:a16="http://schemas.microsoft.com/office/drawing/2014/main" val="20005"/>
                    </a:ext>
                  </a:extLst>
                </a:gridCol>
                <a:gridCol w="536335">
                  <a:extLst>
                    <a:ext uri="{9D8B030D-6E8A-4147-A177-3AD203B41FA5}">
                      <a16:colId xmlns:a16="http://schemas.microsoft.com/office/drawing/2014/main" val="20006"/>
                    </a:ext>
                  </a:extLst>
                </a:gridCol>
                <a:gridCol w="965901">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425396">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Zipper </a:t>
                      </a:r>
                      <a:endParaRPr lang="hr-HR" sz="1200" b="0" noProof="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4">
                  <a:txBody>
                    <a:bodyPr/>
                    <a:lstStyle/>
                    <a:p>
                      <a:pPr algn="ctr"/>
                      <a:r>
                        <a:rPr lang="hr-HR" sz="1600" b="1" noProof="0" dirty="0">
                          <a:latin typeface="Arial Narrow" pitchFamily="34" charset="0"/>
                        </a:rPr>
                        <a:t>VENDING </a:t>
                      </a:r>
                    </a:p>
                    <a:p>
                      <a:pPr algn="ctr"/>
                      <a:r>
                        <a:rPr lang="hr-HR" sz="1600" b="1" noProof="0" dirty="0">
                          <a:latin typeface="Arial Narrow" pitchFamily="34" charset="0"/>
                        </a:rPr>
                        <a:t>INSTANT CAPPUCCINO </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hr-HR" sz="1200" b="0" noProof="0" dirty="0">
                          <a:latin typeface="Arial Narrow" pitchFamily="34" charset="0"/>
                        </a:rPr>
                        <a:t>500 g </a:t>
                      </a:r>
                      <a:r>
                        <a:rPr lang="en-US" sz="1200" b="0" noProof="0" dirty="0">
                          <a:latin typeface="Arial Narrow" pitchFamily="34" charset="0"/>
                        </a:rPr>
                        <a:t>bag</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Carton</a:t>
                      </a:r>
                      <a:r>
                        <a:rPr lang="hr-HR" sz="1200" b="0" noProof="0" dirty="0">
                          <a:latin typeface="Arial Narrow" pitchFamily="34" charset="0"/>
                        </a:rPr>
                        <a:t> box</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900</a:t>
                      </a:r>
                      <a:endParaRPr lang="en-US" sz="1200" b="0" noProof="0" dirty="0">
                        <a:latin typeface="Arial Narrow" pitchFamily="34" charset="0"/>
                      </a:endParaRPr>
                    </a:p>
                  </a:txBody>
                  <a:tcPr anchor="ctr">
                    <a:no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88000">
                <a:tc vMerge="1">
                  <a:txBody>
                    <a:bodyPr/>
                    <a:lstStyle/>
                    <a:p>
                      <a:endParaRPr lang="hr-HR"/>
                    </a:p>
                  </a:txBody>
                  <a:tcPr/>
                </a:tc>
                <a:tc>
                  <a:txBody>
                    <a:bodyPr/>
                    <a:lstStyle/>
                    <a:p>
                      <a:pPr algn="r"/>
                      <a:r>
                        <a:rPr kumimoji="0" lang="hr-HR" sz="1200" b="0" kern="1200" dirty="0">
                          <a:solidFill>
                            <a:schemeClr val="dk1"/>
                          </a:solidFill>
                          <a:latin typeface="Arial Narrow" pitchFamily="34" charset="0"/>
                          <a:ea typeface="+mn-ea"/>
                          <a:cs typeface="+mn-cs"/>
                        </a:rPr>
                        <a:t>1.000 g </a:t>
                      </a:r>
                      <a:r>
                        <a:rPr kumimoji="0" lang="en-US" sz="1200" b="0" kern="1200" noProof="0" dirty="0">
                          <a:solidFill>
                            <a:schemeClr val="dk1"/>
                          </a:solidFill>
                          <a:latin typeface="Arial Narrow" pitchFamily="34" charset="0"/>
                          <a:ea typeface="+mn-ea"/>
                          <a:cs typeface="+mn-cs"/>
                        </a:rPr>
                        <a:t>bag</a:t>
                      </a:r>
                    </a:p>
                  </a:txBody>
                  <a:tcPr anchor="ctr">
                    <a:noFill/>
                  </a:tcPr>
                </a:tc>
                <a:tc>
                  <a:txBody>
                    <a:bodyPr/>
                    <a:lstStyle/>
                    <a:p>
                      <a:pPr algn="r"/>
                      <a:r>
                        <a:rPr kumimoji="0" lang="hr-HR" sz="1200" b="0" kern="1200" dirty="0">
                          <a:solidFill>
                            <a:schemeClr val="dk1"/>
                          </a:solidFill>
                          <a:latin typeface="Arial Narrow" pitchFamily="34" charset="0"/>
                          <a:ea typeface="+mn-ea"/>
                          <a:cs typeface="+mn-cs"/>
                        </a:rPr>
                        <a:t>6.000 g</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Carton</a:t>
                      </a:r>
                      <a:r>
                        <a:rPr lang="hr-HR" sz="1200" b="0" noProof="0" dirty="0">
                          <a:latin typeface="Arial Narrow" pitchFamily="34" charset="0"/>
                        </a:rPr>
                        <a:t> box</a:t>
                      </a:r>
                      <a:endParaRPr lang="en-US" sz="1200" b="0" noProof="0" dirty="0">
                        <a:latin typeface="Arial Narrow" pitchFamily="34" charset="0"/>
                      </a:endParaRPr>
                    </a:p>
                  </a:txBody>
                  <a:tcPr anchor="ctr">
                    <a:noFill/>
                  </a:tcPr>
                </a:tc>
                <a:tc>
                  <a:txBody>
                    <a:bodyPr/>
                    <a:lstStyle/>
                    <a:p>
                      <a:pPr algn="ctr"/>
                      <a:r>
                        <a:rPr kumimoji="0" lang="hr-HR" sz="1200" b="0" kern="1200" dirty="0">
                          <a:solidFill>
                            <a:schemeClr val="dk1"/>
                          </a:solidFill>
                          <a:latin typeface="Arial Narrow" pitchFamily="34" charset="0"/>
                          <a:ea typeface="+mn-ea"/>
                          <a:cs typeface="+mn-cs"/>
                        </a:rPr>
                        <a:t>6</a:t>
                      </a:r>
                    </a:p>
                  </a:txBody>
                  <a:tcPr anchor="ctr">
                    <a:noFill/>
                  </a:tcPr>
                </a:tc>
                <a:tc>
                  <a:txBody>
                    <a:bodyPr/>
                    <a:lstStyle/>
                    <a:p>
                      <a:pPr algn="ctr"/>
                      <a:r>
                        <a:rPr kumimoji="0" lang="hr-HR" sz="1200" b="0" kern="1200" dirty="0">
                          <a:solidFill>
                            <a:schemeClr val="dk1"/>
                          </a:solidFill>
                          <a:latin typeface="Arial Narrow" pitchFamily="34" charset="0"/>
                          <a:ea typeface="+mn-ea"/>
                          <a:cs typeface="+mn-cs"/>
                        </a:rPr>
                        <a:t>540</a:t>
                      </a:r>
                    </a:p>
                  </a:txBody>
                  <a:tcPr anchor="ctr">
                    <a:noFill/>
                  </a:tcPr>
                </a:tc>
                <a:tc>
                  <a:txBody>
                    <a:bodyPr/>
                    <a:lstStyle/>
                    <a:p>
                      <a:pPr algn="ctr"/>
                      <a:r>
                        <a:rPr kumimoji="0" lang="hr-HR" sz="1200" b="0" kern="1200" dirty="0">
                          <a:solidFill>
                            <a:schemeClr val="dk1"/>
                          </a:solidFill>
                          <a:latin typeface="Arial Narrow" pitchFamily="34" charset="0"/>
                          <a:ea typeface="+mn-ea"/>
                          <a:cs typeface="+mn-cs"/>
                        </a:rPr>
                        <a:t>X</a:t>
                      </a:r>
                    </a:p>
                  </a:txBody>
                  <a:tcPr anchor="ctr">
                    <a:lnR w="12700" cap="flat" cmpd="sng" algn="ctr">
                      <a:solidFill>
                        <a:schemeClr val="tx1"/>
                      </a:solidFill>
                      <a:prstDash val="solid"/>
                      <a:round/>
                      <a:headEnd type="none" w="med" len="med"/>
                      <a:tailEnd type="none" w="med" len="med"/>
                    </a:lnR>
                    <a:noFill/>
                  </a:tcPr>
                </a:tc>
                <a:tc>
                  <a:txBody>
                    <a:bodyPr/>
                    <a:lstStyle/>
                    <a:p>
                      <a:pPr algn="ctr"/>
                      <a:r>
                        <a:rPr kumimoji="0" lang="hr-HR" sz="1200" b="0" kern="1200" dirty="0">
                          <a:solidFill>
                            <a:schemeClr val="dk1"/>
                          </a:solidFill>
                          <a:latin typeface="Arial Narrow" pitchFamily="34" charset="0"/>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0" lang="hr-HR" sz="1200" b="0" kern="1200" dirty="0">
                          <a:solidFill>
                            <a:schemeClr val="dk1"/>
                          </a:solidFill>
                          <a:latin typeface="Arial Narrow" pitchFamily="34" charset="0"/>
                          <a:ea typeface="+mn-ea"/>
                          <a:cs typeface="+mn-cs"/>
                        </a:rPr>
                        <a:t>O</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051444558"/>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bl>
          </a:graphicData>
        </a:graphic>
      </p:graphicFrame>
      <p:sp>
        <p:nvSpPr>
          <p:cNvPr id="9" name="Zaobljeni pravokutnik 8"/>
          <p:cNvSpPr/>
          <p:nvPr/>
        </p:nvSpPr>
        <p:spPr>
          <a:xfrm>
            <a:off x="179512" y="37170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10" name="Akcijski gumb: Informacije 9">
            <a:hlinkClick r:id="" action="ppaction://hlinkshowjump?jump=nextslide" highlightClick="1"/>
          </p:cNvPr>
          <p:cNvSpPr/>
          <p:nvPr/>
        </p:nvSpPr>
        <p:spPr>
          <a:xfrm>
            <a:off x="251520" y="378904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79955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r="-48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800" i="1" dirty="0">
                <a:solidFill>
                  <a:schemeClr val="tx1"/>
                </a:solidFill>
                <a:latin typeface="Calibri" pitchFamily="34" charset="0"/>
                <a:cs typeface="Calibri" pitchFamily="34" charset="0"/>
              </a:rPr>
              <a:t>Instant </a:t>
            </a:r>
            <a:r>
              <a:rPr lang="hr-HR" sz="4800" i="1" dirty="0" err="1">
                <a:solidFill>
                  <a:schemeClr val="tx1"/>
                </a:solidFill>
                <a:latin typeface="Calibri" pitchFamily="34" charset="0"/>
                <a:cs typeface="Calibri" pitchFamily="34" charset="0"/>
              </a:rPr>
              <a:t>coffee</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1619672" y="1196752"/>
            <a:ext cx="6197511" cy="2435912"/>
          </a:xfrm>
        </p:spPr>
        <p:txBody>
          <a:bodyPr>
            <a:noAutofit/>
          </a:bodyPr>
          <a:lstStyle/>
          <a:p>
            <a:pPr marL="109728" indent="0" algn="ctr">
              <a:spcBef>
                <a:spcPts val="0"/>
              </a:spcBef>
              <a:buNone/>
            </a:pP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100</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soluble coffee extract powder made from high quality roasted coffee originating from South America and India.</a:t>
            </a: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109728" indent="0" algn="ctr">
              <a:spcBef>
                <a:spcPts val="0"/>
              </a:spcBef>
              <a:buNone/>
            </a:pP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Wake up to an intense aroma of our instant coffee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selection. </a:t>
            </a: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699792" y="35010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4932040" y="35010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758480" y="3655197"/>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5004048" y="36450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440" y="3861048"/>
            <a:ext cx="360000" cy="360000"/>
          </a:xfrm>
          <a:prstGeom prst="rect">
            <a:avLst/>
          </a:prstGeom>
        </p:spPr>
      </p:pic>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48" y="3861048"/>
            <a:ext cx="360000" cy="360000"/>
          </a:xfrm>
          <a:prstGeom prst="rect">
            <a:avLst/>
          </a:prstGeom>
        </p:spPr>
      </p:pic>
    </p:spTree>
    <p:extLst>
      <p:ext uri="{BB962C8B-B14F-4D97-AF65-F5344CB8AC3E}">
        <p14:creationId xmlns:p14="http://schemas.microsoft.com/office/powerpoint/2010/main" val="39480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4030727390"/>
              </p:ext>
            </p:extLst>
          </p:nvPr>
        </p:nvGraphicFramePr>
        <p:xfrm>
          <a:off x="683568" y="1628800"/>
          <a:ext cx="7200800" cy="2085309"/>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684000">
                <a:tc>
                  <a:txBody>
                    <a:bodyPr/>
                    <a:lstStyle/>
                    <a:p>
                      <a:endParaRPr lang="en-US" noProof="0" dirty="0"/>
                    </a:p>
                  </a:txBody>
                  <a:tcP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Blend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Gluten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Caffeine</a:t>
                      </a:r>
                      <a:r>
                        <a:rPr lang="en-US" sz="1600" baseline="0" noProof="0" dirty="0">
                          <a:latin typeface="Arial Narrow" pitchFamily="34" charset="0"/>
                        </a:rPr>
                        <a:t> free</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32357">
                <a:tc rowSpan="4">
                  <a:txBody>
                    <a:bodyPr/>
                    <a:lstStyle/>
                    <a:p>
                      <a:pPr algn="ctr"/>
                      <a:r>
                        <a:rPr lang="en-US" sz="1800" b="1" i="0" noProof="0" dirty="0">
                          <a:latin typeface="Arial Narrow" pitchFamily="34" charset="0"/>
                          <a:cs typeface="Calibri" pitchFamily="34" charset="0"/>
                        </a:rPr>
                        <a:t>INSTANT COFFEE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noProof="0" dirty="0">
                          <a:latin typeface="Arial Narrow" pitchFamily="34" charset="0"/>
                        </a:rPr>
                        <a:t>Classic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357">
                <a:tc vMerge="1">
                  <a:txBody>
                    <a:bodyPr/>
                    <a:lstStyle/>
                    <a:p>
                      <a:endParaRPr lang="hr-HR" dirty="0"/>
                    </a:p>
                  </a:txBody>
                  <a:tcPr>
                    <a:lnT w="12700" cap="flat" cmpd="sng" algn="ctr">
                      <a:solidFill>
                        <a:schemeClr val="tx1"/>
                      </a:solidFill>
                      <a:prstDash val="solid"/>
                      <a:round/>
                      <a:headEnd type="none" w="med" len="med"/>
                      <a:tailEnd type="none" w="med" len="med"/>
                    </a:lnT>
                  </a:tcPr>
                </a:tc>
                <a:tc>
                  <a:txBody>
                    <a:bodyPr/>
                    <a:lstStyle/>
                    <a:p>
                      <a:pPr algn="l"/>
                      <a:r>
                        <a:rPr lang="en-US" sz="1600" noProof="0" dirty="0">
                          <a:latin typeface="Arial Narrow" pitchFamily="34"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en-US" sz="1600" noProof="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2357">
                <a:tc vMerge="1">
                  <a:txBody>
                    <a:bodyPr/>
                    <a:lstStyle/>
                    <a:p>
                      <a:endParaRPr lang="hr-HR"/>
                    </a:p>
                  </a:txBody>
                  <a:tcPr>
                    <a:lnT w="12700" cap="flat" cmpd="sng" algn="ctr">
                      <a:solidFill>
                        <a:schemeClr val="tx1"/>
                      </a:solidFill>
                      <a:prstDash val="solid"/>
                      <a:round/>
                      <a:headEnd type="none" w="med" len="med"/>
                      <a:tailEnd type="none" w="med" len="med"/>
                    </a:lnT>
                  </a:tcPr>
                </a:tc>
                <a:tc>
                  <a:txBody>
                    <a:bodyPr/>
                    <a:lstStyle/>
                    <a:p>
                      <a:pPr algn="l"/>
                      <a:r>
                        <a:rPr lang="en-US" sz="1600" noProof="0" dirty="0">
                          <a:latin typeface="Arial Narrow" pitchFamily="34" charset="0"/>
                        </a:rPr>
                        <a:t>Flavored</a:t>
                      </a:r>
                      <a:r>
                        <a:rPr lang="hr-HR" sz="1600" baseline="0" noProof="0" dirty="0">
                          <a:latin typeface="Arial Narrow" pitchFamily="34" charset="0"/>
                        </a:rPr>
                        <a:t> </a:t>
                      </a:r>
                      <a:r>
                        <a:rPr lang="hr-HR" sz="1600" i="1" baseline="0" noProof="0" dirty="0">
                          <a:latin typeface="Arial Narrow" pitchFamily="34" charset="0"/>
                        </a:rPr>
                        <a:t>(</a:t>
                      </a:r>
                      <a:r>
                        <a:rPr lang="en-US" sz="1600" i="1" baseline="0" noProof="0" dirty="0">
                          <a:latin typeface="Arial Narrow" pitchFamily="34" charset="0"/>
                        </a:rPr>
                        <a:t>with</a:t>
                      </a:r>
                      <a:r>
                        <a:rPr lang="hr-HR" sz="1600" i="1" baseline="0" noProof="0" dirty="0">
                          <a:latin typeface="Arial Narrow" pitchFamily="34" charset="0"/>
                        </a:rPr>
                        <a:t> aroma)</a:t>
                      </a:r>
                      <a:endParaRPr lang="en-US" sz="1600" i="1"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5469">
                <a:tc vMerge="1">
                  <a:txBody>
                    <a:bodyPr/>
                    <a:lstStyle/>
                    <a:p>
                      <a:pPr algn="ctr"/>
                      <a:endParaRPr lang="hr-HR" sz="2000" b="1" i="1"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400" i="1" noProof="0" dirty="0">
                          <a:latin typeface="Arial Narrow" pitchFamily="34" charset="0"/>
                        </a:rPr>
                        <a:t>Flavors:</a:t>
                      </a:r>
                      <a:r>
                        <a:rPr lang="en-US" sz="1400" i="1" baseline="0" noProof="0" dirty="0">
                          <a:latin typeface="Arial Narrow" pitchFamily="34" charset="0"/>
                        </a:rPr>
                        <a:t> </a:t>
                      </a:r>
                      <a:r>
                        <a:rPr lang="en-US" sz="1400" i="1" noProof="0" dirty="0">
                          <a:latin typeface="Arial Narrow" pitchFamily="34" charset="0"/>
                        </a:rPr>
                        <a:t>Chocolate,</a:t>
                      </a:r>
                      <a:r>
                        <a:rPr lang="en-US" sz="1400" i="1" baseline="0" noProof="0" dirty="0">
                          <a:latin typeface="Arial Narrow" pitchFamily="34" charset="0"/>
                        </a:rPr>
                        <a:t> Rum, Hazelnut, Vanilla, Irish Cream</a:t>
                      </a:r>
                      <a:endParaRPr lang="en-US" sz="1400" i="1"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en-US" sz="1400" i="1"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en-US" sz="1400" i="1"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Naslov 1"/>
          <p:cNvSpPr txBox="1">
            <a:spLocks noGrp="1"/>
          </p:cNvSpPr>
          <p:nvPr>
            <p:ph type="title"/>
          </p:nvPr>
        </p:nvSpPr>
        <p:spPr>
          <a:xfrm>
            <a:off x="0" y="13990"/>
            <a:ext cx="9144000"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Coffee</a:t>
            </a:r>
            <a:endParaRPr lang="en-US" sz="4800" i="1" dirty="0">
              <a:solidFill>
                <a:schemeClr val="tx1"/>
              </a:solidFill>
              <a:latin typeface="Calibri" pitchFamily="34" charset="0"/>
              <a:cs typeface="Calibri" pitchFamily="34" charset="0"/>
            </a:endParaRPr>
          </a:p>
        </p:txBody>
      </p:sp>
      <p:graphicFrame>
        <p:nvGraphicFramePr>
          <p:cNvPr id="15" name="Tablica 14"/>
          <p:cNvGraphicFramePr>
            <a:graphicFrameLocks noGrp="1"/>
          </p:cNvGraphicFramePr>
          <p:nvPr>
            <p:extLst>
              <p:ext uri="{D42A27DB-BD31-4B8C-83A1-F6EECF244321}">
                <p14:modId xmlns:p14="http://schemas.microsoft.com/office/powerpoint/2010/main" val="3691201449"/>
              </p:ext>
            </p:extLst>
          </p:nvPr>
        </p:nvGraphicFramePr>
        <p:xfrm>
          <a:off x="4427984" y="5517232"/>
          <a:ext cx="3456384" cy="304800"/>
        </p:xfrm>
        <a:graphic>
          <a:graphicData uri="http://schemas.openxmlformats.org/drawingml/2006/table">
            <a:tbl>
              <a:tblPr firstRow="1" bandRow="1">
                <a:tableStyleId>{5940675A-B579-460E-94D1-54222C63F5DA}</a:tableStyleId>
              </a:tblPr>
              <a:tblGrid>
                <a:gridCol w="3456384">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16632"/>
            <a:ext cx="1872208" cy="675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162577"/>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graphicFrame>
        <p:nvGraphicFramePr>
          <p:cNvPr id="8" name="Rezervirano mjesto sadržaja 4"/>
          <p:cNvGraphicFramePr>
            <a:graphicFrameLocks/>
          </p:cNvGraphicFramePr>
          <p:nvPr>
            <p:extLst>
              <p:ext uri="{D42A27DB-BD31-4B8C-83A1-F6EECF244321}">
                <p14:modId xmlns:p14="http://schemas.microsoft.com/office/powerpoint/2010/main" val="827510391"/>
              </p:ext>
            </p:extLst>
          </p:nvPr>
        </p:nvGraphicFramePr>
        <p:xfrm>
          <a:off x="683568" y="3861048"/>
          <a:ext cx="7200800" cy="1494459"/>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216024">
                <a:tc>
                  <a:txBody>
                    <a:bodyPr/>
                    <a:lstStyle/>
                    <a:p>
                      <a:endParaRPr lang="en-US" noProof="0" dirty="0"/>
                    </a:p>
                  </a:txBody>
                  <a:tcP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600" noProof="0" dirty="0" err="1">
                          <a:latin typeface="Arial Narrow" pitchFamily="34" charset="0"/>
                        </a:rPr>
                        <a:t>Available</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rowSpan="3">
                  <a:txBody>
                    <a:bodyPr/>
                    <a:lstStyle/>
                    <a:p>
                      <a:pPr algn="ctr"/>
                      <a:r>
                        <a:rPr lang="en-US" sz="1800" b="1" i="0" noProof="0" dirty="0">
                          <a:latin typeface="Arial Narrow" pitchFamily="34" charset="0"/>
                          <a:cs typeface="Calibri" pitchFamily="34" charset="0"/>
                        </a:rPr>
                        <a:t>INSTANT COFFEE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noProof="0" dirty="0">
                          <a:latin typeface="Arial Narrow" pitchFamily="34" charset="0"/>
                        </a:rPr>
                        <a:t>Spray-dried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233">
                <a:tc vMerge="1">
                  <a:txBody>
                    <a:bodyPr/>
                    <a:lstStyle/>
                    <a:p>
                      <a:endParaRPr lang="hr-HR"/>
                    </a:p>
                  </a:txBody>
                  <a:tcPr/>
                </a:tc>
                <a:tc>
                  <a:txBody>
                    <a:bodyPr/>
                    <a:lstStyle/>
                    <a:p>
                      <a:pPr algn="l"/>
                      <a:r>
                        <a:rPr lang="en-US" sz="1600" noProof="0" dirty="0">
                          <a:latin typeface="Arial Narrow" pitchFamily="34" charset="0"/>
                        </a:rPr>
                        <a:t>Agglomerated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233">
                <a:tc vMerge="1">
                  <a:txBody>
                    <a:bodyPr/>
                    <a:lstStyle/>
                    <a:p>
                      <a:pPr algn="ctr"/>
                      <a:endParaRPr lang="hr-HR" sz="2000" b="1" i="1"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600" noProof="0" dirty="0">
                          <a:latin typeface="Arial Narrow" pitchFamily="34" charset="0"/>
                        </a:rPr>
                        <a:t>Freeze-dried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705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pPr algn="ctr"/>
            <a:r>
              <a:rPr lang="hr-HR" sz="4400" i="1" dirty="0">
                <a:solidFill>
                  <a:schemeClr val="tx1"/>
                </a:solidFill>
                <a:latin typeface="Calibri" pitchFamily="34" charset="0"/>
                <a:cs typeface="Calibri" pitchFamily="34" charset="0"/>
              </a:rPr>
              <a:t>                        </a:t>
            </a:r>
            <a:r>
              <a:rPr lang="hr-HR" sz="4000" i="1" dirty="0">
                <a:solidFill>
                  <a:schemeClr val="tx1"/>
                </a:solidFill>
                <a:latin typeface="Calibri" pitchFamily="34" charset="0"/>
                <a:cs typeface="Calibri" pitchFamily="34" charset="0"/>
              </a:rPr>
              <a:t>Instant </a:t>
            </a:r>
            <a:r>
              <a:rPr lang="en-US" sz="4000" i="1" dirty="0">
                <a:solidFill>
                  <a:schemeClr val="tx1"/>
                </a:solidFill>
                <a:latin typeface="Calibri" pitchFamily="34" charset="0"/>
                <a:cs typeface="Calibri" pitchFamily="34" charset="0"/>
              </a:rPr>
              <a:t>coffee</a:t>
            </a:r>
            <a:r>
              <a:rPr lang="hr-HR" sz="4000" i="1" dirty="0">
                <a:solidFill>
                  <a:schemeClr val="tx1"/>
                </a:solidFill>
                <a:latin typeface="Calibri" pitchFamily="34" charset="0"/>
                <a:cs typeface="Calibri" pitchFamily="34" charset="0"/>
              </a:rPr>
              <a:t> – </a:t>
            </a:r>
            <a:r>
              <a:rPr lang="en-US" sz="4000" i="1" dirty="0">
                <a:solidFill>
                  <a:schemeClr val="tx1"/>
                </a:solidFill>
                <a:latin typeface="Calibri" pitchFamily="34" charset="0"/>
                <a:cs typeface="Calibri" pitchFamily="34" charset="0"/>
              </a:rPr>
              <a:t>Packaging</a:t>
            </a:r>
            <a:endParaRPr lang="en-US" dirty="0"/>
          </a:p>
        </p:txBody>
      </p:sp>
      <p:graphicFrame>
        <p:nvGraphicFramePr>
          <p:cNvPr id="6" name="Tablica 5"/>
          <p:cNvGraphicFramePr>
            <a:graphicFrameLocks noGrp="1"/>
          </p:cNvGraphicFramePr>
          <p:nvPr>
            <p:extLst>
              <p:ext uri="{D42A27DB-BD31-4B8C-83A1-F6EECF244321}">
                <p14:modId xmlns:p14="http://schemas.microsoft.com/office/powerpoint/2010/main" val="913179577"/>
              </p:ext>
            </p:extLst>
          </p:nvPr>
        </p:nvGraphicFramePr>
        <p:xfrm>
          <a:off x="251520" y="1536312"/>
          <a:ext cx="8652494" cy="3908880"/>
        </p:xfrm>
        <a:graphic>
          <a:graphicData uri="http://schemas.openxmlformats.org/drawingml/2006/table">
            <a:tbl>
              <a:tblPr firstRow="1" bandRow="1">
                <a:tableStyleId>{D7AC3CCA-C797-4891-BE02-D94E43425B78}</a:tableStyleId>
              </a:tblPr>
              <a:tblGrid>
                <a:gridCol w="1883742">
                  <a:extLst>
                    <a:ext uri="{9D8B030D-6E8A-4147-A177-3AD203B41FA5}">
                      <a16:colId xmlns:a16="http://schemas.microsoft.com/office/drawing/2014/main" val="20000"/>
                    </a:ext>
                  </a:extLst>
                </a:gridCol>
                <a:gridCol w="1243133">
                  <a:extLst>
                    <a:ext uri="{9D8B030D-6E8A-4147-A177-3AD203B41FA5}">
                      <a16:colId xmlns:a16="http://schemas.microsoft.com/office/drawing/2014/main" val="20001"/>
                    </a:ext>
                  </a:extLst>
                </a:gridCol>
                <a:gridCol w="815707">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1055348">
                  <a:extLst>
                    <a:ext uri="{9D8B030D-6E8A-4147-A177-3AD203B41FA5}">
                      <a16:colId xmlns:a16="http://schemas.microsoft.com/office/drawing/2014/main" val="20007"/>
                    </a:ext>
                  </a:extLst>
                </a:gridCol>
                <a:gridCol w="731614">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8">
                  <a:txBody>
                    <a:bodyPr/>
                    <a:lstStyle/>
                    <a:p>
                      <a:pPr algn="ctr"/>
                      <a:r>
                        <a:rPr lang="hr-HR" b="1" noProof="0" dirty="0">
                          <a:latin typeface="Arial Narrow" pitchFamily="34" charset="0"/>
                        </a:rPr>
                        <a:t>INSTANT COFFEE </a:t>
                      </a:r>
                    </a:p>
                  </a:txBody>
                  <a:tcPr anchor="ctr">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hr-HR" sz="1200" b="0" noProof="0" dirty="0">
                          <a:latin typeface="Arial Narrow" pitchFamily="34" charset="0"/>
                        </a:rPr>
                        <a:t>2</a:t>
                      </a:r>
                      <a:r>
                        <a:rPr lang="en-US" sz="1200" b="0" noProof="0" dirty="0">
                          <a:latin typeface="Arial Narrow" pitchFamily="34" charset="0"/>
                        </a:rPr>
                        <a:t> g </a:t>
                      </a:r>
                      <a:endParaRPr lang="hr-HR" sz="1200" b="0" noProof="0" dirty="0">
                        <a:latin typeface="Arial Narrow" pitchFamily="34" charset="0"/>
                      </a:endParaRP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solidFill>
                            <a:schemeClr val="tx1"/>
                          </a:solidFill>
                          <a:latin typeface="Arial Narrow" pitchFamily="34" charset="0"/>
                        </a:rPr>
                        <a:t>160 g</a:t>
                      </a:r>
                      <a:endParaRPr lang="en-US" sz="1200" b="0" noProof="0" dirty="0">
                        <a:solidFill>
                          <a:schemeClr val="tx1"/>
                        </a:solidFill>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80/1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80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53.200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noProof="0" dirty="0">
                          <a:solidFill>
                            <a:schemeClr val="tx1"/>
                          </a:solidFill>
                          <a:latin typeface="Arial Narrow" pitchFamily="34" charset="0"/>
                        </a:rPr>
                        <a:t>1.000 g</a:t>
                      </a:r>
                      <a:endParaRPr lang="en-US" sz="1200" b="0" noProof="0" dirty="0">
                        <a:solidFill>
                          <a:schemeClr val="tx1"/>
                        </a:solidFill>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solidFill>
                            <a:schemeClr val="tx1"/>
                          </a:solidFill>
                          <a:latin typeface="Arial Narrow" pitchFamily="34" charset="0"/>
                        </a:rPr>
                        <a:t>Carton</a:t>
                      </a:r>
                      <a:r>
                        <a:rPr lang="hr-HR" sz="1100" b="0" noProof="0" dirty="0">
                          <a:solidFill>
                            <a:schemeClr val="tx1"/>
                          </a:solidFill>
                          <a:latin typeface="Arial Narrow" pitchFamily="34" charset="0"/>
                        </a:rPr>
                        <a:t> box</a:t>
                      </a:r>
                      <a:endParaRPr lang="en-US" sz="11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500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45.0</a:t>
                      </a:r>
                      <a:r>
                        <a:rPr lang="en-US" sz="1200" b="0" noProof="0" dirty="0">
                          <a:solidFill>
                            <a:schemeClr val="tx1"/>
                          </a:solidFill>
                          <a:latin typeface="Arial Narrow" pitchFamily="34" charset="0"/>
                        </a:rPr>
                        <a:t>00</a:t>
                      </a: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75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1.500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88000">
                <a:tc vMerge="1">
                  <a:txBody>
                    <a:bodyPr/>
                    <a:lstStyle/>
                    <a:p>
                      <a:endParaRPr lang="hr-HR"/>
                    </a:p>
                  </a:txBody>
                  <a:tcPr/>
                </a:tc>
                <a:tc>
                  <a:txBody>
                    <a:bodyPr/>
                    <a:lstStyle/>
                    <a:p>
                      <a:pPr algn="ctr"/>
                      <a:r>
                        <a:rPr lang="hr-HR" sz="1200" b="0" noProof="0" dirty="0">
                          <a:latin typeface="Arial Narrow" pitchFamily="34" charset="0"/>
                        </a:rPr>
                        <a:t>100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288000">
                <a:tc vMerge="1">
                  <a:txBody>
                    <a:bodyPr/>
                    <a:lstStyle/>
                    <a:p>
                      <a:endParaRPr lang="hr-HR"/>
                    </a:p>
                  </a:txBody>
                  <a:tcPr/>
                </a:tc>
                <a:tc>
                  <a:txBody>
                    <a:bodyPr/>
                    <a:lstStyle/>
                    <a:p>
                      <a:pPr algn="ctr"/>
                      <a:r>
                        <a:rPr lang="hr-HR" sz="1200" b="0" noProof="0" dirty="0">
                          <a:latin typeface="Arial Narrow" pitchFamily="34" charset="0"/>
                        </a:rPr>
                        <a:t>150 g </a:t>
                      </a:r>
                    </a:p>
                    <a:p>
                      <a:pPr algn="ctr"/>
                      <a:r>
                        <a:rPr lang="hr-HR"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2.250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r h="288000">
                <a:tc vMerge="1">
                  <a:txBody>
                    <a:bodyPr/>
                    <a:lstStyle/>
                    <a:p>
                      <a:endParaRPr lang="hr-HR"/>
                    </a:p>
                  </a:txBody>
                  <a:tcPr/>
                </a:tc>
                <a:tc>
                  <a:txBody>
                    <a:bodyPr/>
                    <a:lstStyle/>
                    <a:p>
                      <a:pPr algn="ctr"/>
                      <a:r>
                        <a:rPr lang="hr-HR" sz="1200" b="0" noProof="0" dirty="0">
                          <a:latin typeface="Arial Narrow" pitchFamily="34" charset="0"/>
                        </a:rPr>
                        <a:t>200 g </a:t>
                      </a:r>
                    </a:p>
                    <a:p>
                      <a:pPr algn="ctr"/>
                      <a:r>
                        <a:rPr lang="hr-HR" sz="1200" b="0" noProof="0" dirty="0" err="1">
                          <a:latin typeface="Arial Narrow" pitchFamily="34" charset="0"/>
                        </a:rPr>
                        <a:t>doypack</a:t>
                      </a:r>
                      <a:r>
                        <a:rPr lang="hr-HR" sz="1200" b="0" noProof="0" dirty="0">
                          <a:latin typeface="Arial Narrow" pitchFamily="34" charset="0"/>
                        </a:rPr>
                        <a:t> / b</a:t>
                      </a:r>
                      <a:r>
                        <a:rPr lang="en-US" sz="1200" b="0" noProof="0" dirty="0" err="1">
                          <a:latin typeface="Arial Narrow" pitchFamily="34" charset="0"/>
                        </a:rPr>
                        <a:t>ag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0"/>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17477660"/>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1"/>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999681176"/>
              </p:ext>
            </p:extLst>
          </p:nvPr>
        </p:nvGraphicFramePr>
        <p:xfrm>
          <a:off x="5292080" y="5555704"/>
          <a:ext cx="3600400" cy="6096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hr-HR" sz="1400" baseline="0" noProof="0" dirty="0">
                          <a:latin typeface="Arial Narrow" pitchFamily="34" charset="0"/>
                        </a:rPr>
                        <a:t> </a:t>
                      </a:r>
                      <a:r>
                        <a:rPr lang="en-US" sz="1400" noProof="0" dirty="0">
                          <a:latin typeface="Arial Narrow" pitchFamily="34" charset="0"/>
                        </a:rPr>
                        <a:t>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25308"/>
            <a:ext cx="1800200"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693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59513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Instant coffee mix</a:t>
            </a:r>
            <a:r>
              <a:rPr lang="hr-HR" sz="4800" i="1" dirty="0">
                <a:solidFill>
                  <a:schemeClr val="tx1"/>
                </a:solidFill>
                <a:latin typeface="Calibri" pitchFamily="34" charset="0"/>
                <a:cs typeface="Calibri" pitchFamily="34" charset="0"/>
              </a:rPr>
              <a:t>es</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2694969" y="1497144"/>
            <a:ext cx="6197511" cy="2435912"/>
          </a:xfrm>
        </p:spPr>
        <p:txBody>
          <a:bodyPr>
            <a:noAutofit/>
          </a:bodyPr>
          <a:lstStyle/>
          <a:p>
            <a:pPr marL="109728" indent="0" algn="ctr">
              <a:spcBef>
                <a:spcPts val="0"/>
              </a:spcBef>
              <a:buNone/>
            </a:pP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Our</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instant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coffee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mix </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is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the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perfect</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blend</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of</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high</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quality</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instant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coffee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and</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delicious</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creamy</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milk</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made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2 GO!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Its practical packaging ensures a quick and easy preparation so you can enjoy it</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any</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time</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of the day whether you are on work or on the road.</a:t>
            </a: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29" y="6165304"/>
            <a:ext cx="1255719" cy="612000"/>
          </a:xfrm>
          <a:prstGeom prst="rect">
            <a:avLst/>
          </a:prstGeom>
          <a:ln>
            <a:noFill/>
          </a:ln>
          <a:effectLst>
            <a:outerShdw blurRad="292100" dist="139700" dir="2700000" algn="tl" rotWithShape="0">
              <a:srgbClr val="333333">
                <a:alpha val="65000"/>
              </a:srgbClr>
            </a:outerShdw>
          </a:effectLst>
        </p:spPr>
      </p:pic>
      <p:sp>
        <p:nvSpPr>
          <p:cNvPr id="2" name="Pravokutnik 1">
            <a:hlinkClick r:id="rId4" action="ppaction://hlinksldjump"/>
          </p:cNvPr>
          <p:cNvSpPr/>
          <p:nvPr/>
        </p:nvSpPr>
        <p:spPr>
          <a:xfrm>
            <a:off x="1" y="899592"/>
            <a:ext cx="2627784" cy="1224000"/>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nchor="ctr">
            <a:spAutoFit/>
          </a:bodyPr>
          <a:lstStyle/>
          <a:p>
            <a:pPr algn="ctr"/>
            <a:r>
              <a:rPr lang="hr-HR" sz="9600" b="1" i="1" dirty="0">
                <a:ln w="12700">
                  <a:solidFill>
                    <a:schemeClr val="tx1"/>
                  </a:solidFill>
                  <a:prstDash val="solid"/>
                </a:ln>
                <a:solidFill>
                  <a:schemeClr val="bg1"/>
                </a:solidFill>
                <a:effectLst>
                  <a:glow rad="25400">
                    <a:schemeClr val="tx1">
                      <a:alpha val="60000"/>
                    </a:schemeClr>
                  </a:glow>
                </a:effectLst>
                <a:latin typeface="Cooper Std Black" pitchFamily="18" charset="0"/>
              </a:rPr>
              <a:t>2</a:t>
            </a:r>
            <a:r>
              <a:rPr lang="hr-HR" sz="72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96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p>
        </p:txBody>
      </p:sp>
      <p:sp>
        <p:nvSpPr>
          <p:cNvPr id="12" name="Pravokutnik 11">
            <a:hlinkClick r:id="rId4" action="ppaction://hlinksldjump"/>
          </p:cNvPr>
          <p:cNvSpPr/>
          <p:nvPr/>
        </p:nvSpPr>
        <p:spPr>
          <a:xfrm>
            <a:off x="0" y="2132856"/>
            <a:ext cx="2631079" cy="122400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lIns="91440" tIns="45720" rIns="91440" bIns="45720" anchor="ctr">
            <a:spAutoFit/>
          </a:bodyPr>
          <a:lstStyle/>
          <a:p>
            <a:pPr algn="ctr"/>
            <a:r>
              <a:rPr lang="hr-HR" sz="9600" b="1" i="1" dirty="0">
                <a:ln w="12700">
                  <a:solidFill>
                    <a:schemeClr val="tx1"/>
                  </a:solidFill>
                  <a:prstDash val="solid"/>
                </a:ln>
                <a:solidFill>
                  <a:schemeClr val="bg1"/>
                </a:solidFill>
                <a:effectLst>
                  <a:glow rad="25400">
                    <a:schemeClr val="tx1">
                      <a:alpha val="60000"/>
                    </a:schemeClr>
                  </a:glow>
                </a:effectLst>
                <a:latin typeface="Cooper Std Black" pitchFamily="18" charset="0"/>
              </a:rPr>
              <a:t>3</a:t>
            </a:r>
            <a:r>
              <a:rPr lang="hr-HR" sz="72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96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p>
        </p:txBody>
      </p:sp>
      <p:sp>
        <p:nvSpPr>
          <p:cNvPr id="5" name="Zaobljeni pravokutnik 4">
            <a:hlinkClick r:id="rId4" action="ppaction://hlinksldjump"/>
          </p:cNvPr>
          <p:cNvSpPr/>
          <p:nvPr/>
        </p:nvSpPr>
        <p:spPr>
          <a:xfrm>
            <a:off x="3347864" y="403891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5796136" y="403891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3419872" y="414908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sp>
        <p:nvSpPr>
          <p:cNvPr id="10" name="Akcijski gumb: Informacije 9">
            <a:hlinkClick r:id="" action="ppaction://hlinkshowjump?jump=nextslide" highlightClick="1"/>
          </p:cNvPr>
          <p:cNvSpPr/>
          <p:nvPr/>
        </p:nvSpPr>
        <p:spPr>
          <a:xfrm>
            <a:off x="5868144" y="417859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72" y="4430618"/>
            <a:ext cx="360000" cy="360000"/>
          </a:xfrm>
          <a:prstGeom prst="rect">
            <a:avLst/>
          </a:prstGeom>
        </p:spPr>
      </p:pic>
      <p:pic>
        <p:nvPicPr>
          <p:cNvPr id="13" name="Slik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2748" y="4430618"/>
            <a:ext cx="360000" cy="360000"/>
          </a:xfrm>
          <a:prstGeom prst="rect">
            <a:avLst/>
          </a:prstGeom>
        </p:spPr>
      </p:pic>
      <p:sp>
        <p:nvSpPr>
          <p:cNvPr id="14" name="Pravokutnik 13">
            <a:hlinkClick r:id="rId4" action="ppaction://hlinksldjump"/>
          </p:cNvPr>
          <p:cNvSpPr/>
          <p:nvPr/>
        </p:nvSpPr>
        <p:spPr>
          <a:xfrm>
            <a:off x="0" y="3356992"/>
            <a:ext cx="2627784" cy="1224000"/>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lIns="91440" tIns="45720" rIns="91440" bIns="45720" anchor="ctr">
            <a:spAutoFit/>
          </a:bodyPr>
          <a:lstStyle/>
          <a:p>
            <a:pPr algn="ctr"/>
            <a:r>
              <a:rPr lang="hr-HR" sz="8000" b="1" i="1" dirty="0">
                <a:ln w="12700">
                  <a:solidFill>
                    <a:schemeClr val="tx1"/>
                  </a:solidFill>
                  <a:prstDash val="solid"/>
                </a:ln>
                <a:solidFill>
                  <a:schemeClr val="bg1"/>
                </a:solidFill>
                <a:effectLst>
                  <a:glow rad="25400">
                    <a:schemeClr val="tx1">
                      <a:alpha val="60000"/>
                    </a:schemeClr>
                  </a:glow>
                </a:effectLst>
                <a:latin typeface="Cooper Std Black" pitchFamily="18" charset="0"/>
              </a:rPr>
              <a:t>3</a:t>
            </a:r>
            <a:r>
              <a:rPr lang="hr-HR" sz="54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8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a:t>
            </a:r>
          </a:p>
        </p:txBody>
      </p:sp>
      <p:sp>
        <p:nvSpPr>
          <p:cNvPr id="15" name="Pravokutnik 14">
            <a:hlinkClick r:id="rId4" action="ppaction://hlinksldjump"/>
            <a:extLst>
              <a:ext uri="{FF2B5EF4-FFF2-40B4-BE49-F238E27FC236}">
                <a16:creationId xmlns:a16="http://schemas.microsoft.com/office/drawing/2014/main" id="{5A26C4CB-AEEF-469E-8EA2-9396488D2E09}"/>
              </a:ext>
            </a:extLst>
          </p:cNvPr>
          <p:cNvSpPr/>
          <p:nvPr/>
        </p:nvSpPr>
        <p:spPr>
          <a:xfrm>
            <a:off x="0" y="4581128"/>
            <a:ext cx="2627784" cy="1188000"/>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nchor="ctr">
            <a:spAutoFit/>
          </a:bodyPr>
          <a:lstStyle/>
          <a:p>
            <a:pPr algn="ctr"/>
            <a:r>
              <a:rPr lang="hr-HR" sz="3200" b="1" i="1" dirty="0" err="1">
                <a:ln w="12700">
                  <a:solidFill>
                    <a:schemeClr val="tx1"/>
                  </a:solidFill>
                  <a:prstDash val="solid"/>
                </a:ln>
                <a:solidFill>
                  <a:schemeClr val="bg1"/>
                </a:solidFill>
                <a:effectLst>
                  <a:glow rad="25400">
                    <a:schemeClr val="tx1">
                      <a:alpha val="60000"/>
                    </a:schemeClr>
                  </a:glow>
                </a:effectLst>
                <a:latin typeface="Cooper Std Black" pitchFamily="18" charset="0"/>
              </a:rPr>
              <a:t>Caffe</a:t>
            </a:r>
            <a:r>
              <a:rPr lang="hr-HR" sz="3200" b="1" i="1" dirty="0">
                <a:ln w="12700">
                  <a:solidFill>
                    <a:schemeClr val="tx1"/>
                  </a:solidFill>
                  <a:prstDash val="solid"/>
                </a:ln>
                <a:solidFill>
                  <a:schemeClr val="bg1"/>
                </a:solidFill>
                <a:effectLst>
                  <a:glow rad="25400">
                    <a:schemeClr val="tx1">
                      <a:alpha val="60000"/>
                    </a:schemeClr>
                  </a:glow>
                </a:effectLst>
                <a:latin typeface="Cooper Std Black" pitchFamily="18" charset="0"/>
              </a:rPr>
              <a:t> </a:t>
            </a:r>
            <a:r>
              <a:rPr lang="hr-HR" sz="3200" b="1" i="1" dirty="0" err="1">
                <a:ln w="12700">
                  <a:solidFill>
                    <a:schemeClr val="tx1"/>
                  </a:solidFill>
                  <a:prstDash val="solid"/>
                </a:ln>
                <a:solidFill>
                  <a:schemeClr val="bg1"/>
                </a:solidFill>
                <a:effectLst>
                  <a:glow rad="25400">
                    <a:schemeClr val="tx1">
                      <a:alpha val="60000"/>
                    </a:schemeClr>
                  </a:glow>
                </a:effectLst>
                <a:latin typeface="Cooper Std Black" pitchFamily="18" charset="0"/>
              </a:rPr>
              <a:t>Latte</a:t>
            </a:r>
            <a:endParaRPr lang="hr-HR" sz="32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endParaRPr>
          </a:p>
        </p:txBody>
      </p:sp>
    </p:spTree>
    <p:extLst>
      <p:ext uri="{BB962C8B-B14F-4D97-AF65-F5344CB8AC3E}">
        <p14:creationId xmlns:p14="http://schemas.microsoft.com/office/powerpoint/2010/main" val="40701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864546665"/>
              </p:ext>
            </p:extLst>
          </p:nvPr>
        </p:nvGraphicFramePr>
        <p:xfrm>
          <a:off x="755576" y="908720"/>
          <a:ext cx="7416824" cy="5069299"/>
        </p:xfrm>
        <a:graphic>
          <a:graphicData uri="http://schemas.openxmlformats.org/drawingml/2006/table">
            <a:tbl>
              <a:tblPr firstRow="1" bandRow="1">
                <a:tableStyleId>{5940675A-B579-460E-94D1-54222C63F5DA}</a:tableStyleId>
              </a:tblPr>
              <a:tblGrid>
                <a:gridCol w="2124000">
                  <a:extLst>
                    <a:ext uri="{9D8B030D-6E8A-4147-A177-3AD203B41FA5}">
                      <a16:colId xmlns:a16="http://schemas.microsoft.com/office/drawing/2014/main" val="20000"/>
                    </a:ext>
                  </a:extLst>
                </a:gridCol>
                <a:gridCol w="216022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88384">
                  <a:extLst>
                    <a:ext uri="{9D8B030D-6E8A-4147-A177-3AD203B41FA5}">
                      <a16:colId xmlns:a16="http://schemas.microsoft.com/office/drawing/2014/main" val="20004"/>
                    </a:ext>
                  </a:extLst>
                </a:gridCol>
              </a:tblGrid>
              <a:tr h="642806">
                <a:tc>
                  <a:txBody>
                    <a:bodyPr/>
                    <a:lstStyle/>
                    <a:p>
                      <a:endParaRPr lang="hr-HR" dirty="0"/>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latin typeface="Arial Narrow"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Gluten </a:t>
                      </a:r>
                      <a:endParaRPr lang="hr-HR" sz="1600" noProof="0" dirty="0">
                        <a:latin typeface="Arial Narrow" pitchFamily="34" charset="0"/>
                      </a:endParaRPr>
                    </a:p>
                    <a:p>
                      <a:pPr algn="ctr"/>
                      <a:r>
                        <a:rPr lang="en-US" sz="1600" noProof="0" dirty="0">
                          <a:latin typeface="Arial Narrow" pitchFamily="34" charset="0"/>
                        </a:rPr>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Lactose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Caffeine</a:t>
                      </a:r>
                      <a:r>
                        <a:rPr lang="en-US" sz="1600" baseline="0" noProof="0" dirty="0">
                          <a:latin typeface="Arial Narrow" pitchFamily="34" charset="0"/>
                        </a:rPr>
                        <a:t> free</a:t>
                      </a:r>
                      <a:endParaRPr lang="en-US" sz="1600" noProof="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97931">
                <a:tc rowSpan="3">
                  <a:txBody>
                    <a:bodyPr/>
                    <a:lstStyle/>
                    <a:p>
                      <a:pPr algn="ct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2</a:t>
                      </a:r>
                      <a:r>
                        <a:rPr lang="hr-HR" sz="44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endParaRPr lang="hr-HR" sz="4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Arial Narrow" pitchFamily="34" charset="0"/>
                        </a:rPr>
                        <a:t>Classic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97931">
                <a:tc vMerge="1">
                  <a:txBody>
                    <a:bodyPr/>
                    <a:lstStyle/>
                    <a:p>
                      <a:endParaRPr lang="hr-HR" dirty="0"/>
                    </a:p>
                  </a:txBody>
                  <a:tcPr/>
                </a:tc>
                <a:tc>
                  <a:txBody>
                    <a:bodyPr/>
                    <a:lstStyle/>
                    <a:p>
                      <a:pPr algn="l"/>
                      <a:r>
                        <a:rPr lang="en-US" sz="1600" noProof="0" dirty="0">
                          <a:latin typeface="Arial Narrow" pitchFamily="34" charset="0"/>
                        </a:rPr>
                        <a:t>Gluten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ctr">
                        <a:buFont typeface="Wingdings" pitchFamily="2" charset="2"/>
                        <a:buChar char="ü"/>
                      </a:pPr>
                      <a:r>
                        <a:rPr lang="hr-HR" sz="1400" dirty="0">
                          <a:latin typeface="Arial Narrow"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97931">
                <a:tc vMerge="1">
                  <a:txBody>
                    <a:bodyPr/>
                    <a:lstStyle/>
                    <a:p>
                      <a:pPr algn="ctr"/>
                      <a:endParaRPr lang="hr-HR" sz="4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r>
                        <a:rPr lang="hr-HR" sz="1600" noProof="0" dirty="0" err="1">
                          <a:latin typeface="Arial Narrow" pitchFamily="34" charset="0"/>
                        </a:rPr>
                        <a:t>Caffe</a:t>
                      </a:r>
                      <a:r>
                        <a:rPr lang="hr-HR" sz="1600" noProof="0" dirty="0">
                          <a:latin typeface="Arial Narrow" pitchFamily="34" charset="0"/>
                        </a:rPr>
                        <a:t> </a:t>
                      </a:r>
                      <a:r>
                        <a:rPr lang="hr-HR" sz="1600" noProof="0" dirty="0" err="1">
                          <a:latin typeface="Arial Narrow" pitchFamily="34" charset="0"/>
                        </a:rPr>
                        <a:t>Latte</a:t>
                      </a:r>
                      <a:r>
                        <a:rPr lang="hr-HR" sz="1600" noProof="0" dirty="0">
                          <a:latin typeface="Arial Narrow" pitchFamily="34" charset="0"/>
                        </a:rPr>
                        <a:t> (</a:t>
                      </a:r>
                      <a:r>
                        <a:rPr lang="hr-HR" sz="1600" noProof="0" dirty="0" err="1">
                          <a:latin typeface="Arial Narrow" pitchFamily="34" charset="0"/>
                        </a:rPr>
                        <a:t>sweetened</a:t>
                      </a:r>
                      <a:r>
                        <a:rPr lang="hr-HR" sz="1600" noProof="0" dirty="0">
                          <a:latin typeface="Arial Narrow" pitchFamily="34" charset="0"/>
                        </a:rPr>
                        <a:t>)</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285750" indent="-285750" algn="ctr">
                        <a:buFont typeface="Wingdings" pitchFamily="2" charset="2"/>
                        <a:buChar char="ü"/>
                      </a:pPr>
                      <a:r>
                        <a:rPr lang="hr-HR" sz="1400" dirty="0">
                          <a:latin typeface="Arial Narrow"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071329152"/>
                  </a:ext>
                </a:extLst>
              </a:tr>
              <a:tr h="428540">
                <a:tc rowSpan="2">
                  <a:txBody>
                    <a:bodyPr/>
                    <a:lstStyle/>
                    <a:p>
                      <a:pPr algn="ct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3</a:t>
                      </a:r>
                      <a:r>
                        <a:rPr lang="hr-HR" sz="44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endParaRPr lang="hr-HR" sz="4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US" sz="1600" noProof="0" dirty="0">
                          <a:latin typeface="Arial Narrow" pitchFamily="34" charset="0"/>
                        </a:rPr>
                        <a:t>Classic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extLst>
                  <a:ext uri="{0D108BD9-81ED-4DB2-BD59-A6C34878D82A}">
                    <a16:rowId xmlns:a16="http://schemas.microsoft.com/office/drawing/2014/main" val="10003"/>
                  </a:ext>
                </a:extLst>
              </a:tr>
              <a:tr h="566790">
                <a:tc vMerge="1">
                  <a:txBody>
                    <a:bodyPr/>
                    <a:lstStyle/>
                    <a:p>
                      <a:endParaRPr lang="hr-HR" dirty="0"/>
                    </a:p>
                  </a:txBody>
                  <a:tcPr/>
                </a:tc>
                <a:tc>
                  <a:txBody>
                    <a:bodyPr/>
                    <a:lstStyle/>
                    <a:p>
                      <a:pPr algn="l"/>
                      <a:r>
                        <a:rPr lang="en-US" sz="1600" noProof="0" dirty="0">
                          <a:latin typeface="Arial Narrow" pitchFamily="34" charset="0"/>
                        </a:rPr>
                        <a:t>Brown Sugar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marL="285750" indent="-285750" algn="ctr">
                        <a:buFont typeface="Wingdings" pitchFamily="2" charset="2"/>
                        <a:buChar char="ü"/>
                      </a:pPr>
                      <a:r>
                        <a:rPr lang="hr-HR" sz="1400" dirty="0">
                          <a:latin typeface="Arial Narrow"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3A3"/>
                    </a:solidFill>
                  </a:tcPr>
                </a:tc>
                <a:extLst>
                  <a:ext uri="{0D108BD9-81ED-4DB2-BD59-A6C34878D82A}">
                    <a16:rowId xmlns:a16="http://schemas.microsoft.com/office/drawing/2014/main" val="10004"/>
                  </a:ext>
                </a:extLst>
              </a:tr>
              <a:tr h="331777">
                <a:tc rowSpan="6">
                  <a:txBody>
                    <a:bodyPr/>
                    <a:lstStyle/>
                    <a:p>
                      <a:pPr algn="ct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3</a:t>
                      </a:r>
                      <a:r>
                        <a:rPr lang="hr-HR" sz="44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in</a:t>
                      </a:r>
                      <a:r>
                        <a:rPr lang="hr-HR" sz="6000" b="1" i="1" cap="none" spc="0" dirty="0">
                          <a:ln w="12700">
                            <a:solidFill>
                              <a:schemeClr val="tx1"/>
                            </a:solidFill>
                            <a:prstDash val="solid"/>
                          </a:ln>
                          <a:solidFill>
                            <a:schemeClr val="bg1"/>
                          </a:solidFill>
                          <a:effectLst>
                            <a:glow rad="25400">
                              <a:schemeClr val="tx1">
                                <a:alpha val="60000"/>
                              </a:schemeClr>
                            </a:glow>
                          </a:effectLst>
                          <a:latin typeface="Cooper Std Black" pitchFamily="18" charset="0"/>
                        </a:rPr>
                        <a:t>1+</a:t>
                      </a:r>
                      <a:endParaRPr lang="hr-HR" sz="4400" b="1" i="1" dirty="0">
                        <a:effectLst>
                          <a:glow rad="25400">
                            <a:schemeClr val="tx1">
                              <a:alpha val="60000"/>
                            </a:schemeClr>
                          </a:glo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r>
                        <a:rPr lang="en-US" sz="1600" noProof="0" dirty="0">
                          <a:latin typeface="Arial Narrow" pitchFamily="34" charset="0"/>
                        </a:rPr>
                        <a:t>Latte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indent="0" algn="ctr">
                        <a:buFont typeface="Wingdings" pitchFamily="2" charset="2"/>
                        <a:buNone/>
                      </a:pP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331777">
                <a:tc vMerge="1">
                  <a:txBody>
                    <a:bodyPr/>
                    <a:lstStyle/>
                    <a:p>
                      <a:endParaRPr lang="hr-HR"/>
                    </a:p>
                  </a:txBody>
                  <a:tcPr/>
                </a:tc>
                <a:tc>
                  <a:txBody>
                    <a:bodyPr/>
                    <a:lstStyle/>
                    <a:p>
                      <a:pPr algn="l"/>
                      <a:r>
                        <a:rPr lang="en-US" sz="1600" noProof="0" dirty="0">
                          <a:latin typeface="Arial Narrow" pitchFamily="34" charset="0"/>
                        </a:rPr>
                        <a:t>Strong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indent="0" algn="ctr">
                        <a:buFont typeface="Wingdings" pitchFamily="2" charset="2"/>
                        <a:buNone/>
                      </a:pP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301615">
                <a:tc vMerge="1">
                  <a:txBody>
                    <a:bodyPr/>
                    <a:lstStyle/>
                    <a:p>
                      <a:pPr algn="ctr"/>
                      <a:endParaRPr lang="hr-HR" sz="1050" b="1" i="1" dirty="0">
                        <a:effectLst>
                          <a:glow rad="25400">
                            <a:schemeClr val="tx1">
                              <a:alpha val="60000"/>
                            </a:schemeClr>
                          </a:glo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rowSpan="2">
                  <a:txBody>
                    <a:bodyPr/>
                    <a:lstStyle/>
                    <a:p>
                      <a:pPr algn="l"/>
                      <a:r>
                        <a:rPr lang="en-US" sz="1600" noProof="0" dirty="0">
                          <a:latin typeface="Arial Narrow" pitchFamily="34" charset="0"/>
                        </a:rPr>
                        <a:t>Flavored (with aroma)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indent="0" algn="ctr">
                        <a:buFont typeface="Wingdings" pitchFamily="2" charset="2"/>
                        <a:buNone/>
                      </a:pP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512746">
                <a:tc vMerge="1">
                  <a:txBody>
                    <a:bodyPr/>
                    <a:lstStyle/>
                    <a:p>
                      <a:endParaRPr lang="hr-HR"/>
                    </a:p>
                  </a:txBody>
                  <a:tcPr/>
                </a:tc>
                <a:tc vMerge="1">
                  <a:txBody>
                    <a:bodyPr/>
                    <a:lstStyle/>
                    <a:p>
                      <a:pPr algn="l"/>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marL="0" indent="0" algn="l">
                        <a:buFont typeface="Wingdings" pitchFamily="2" charset="2"/>
                        <a:buNone/>
                      </a:pPr>
                      <a:r>
                        <a:rPr kumimoji="0" lang="en-US" sz="1400" kern="1200" dirty="0">
                          <a:solidFill>
                            <a:schemeClr val="tx1"/>
                          </a:solidFill>
                          <a:effectLst/>
                          <a:latin typeface="Arial Narrow" pitchFamily="34" charset="0"/>
                          <a:ea typeface="+mn-ea"/>
                          <a:cs typeface="+mn-cs"/>
                        </a:rPr>
                        <a:t>Chocolate,</a:t>
                      </a:r>
                      <a:r>
                        <a:rPr kumimoji="0" lang="hr-HR" sz="1400" kern="1200" dirty="0">
                          <a:solidFill>
                            <a:schemeClr val="tx1"/>
                          </a:solidFill>
                          <a:effectLst/>
                          <a:latin typeface="Arial Narrow" pitchFamily="34" charset="0"/>
                          <a:ea typeface="+mn-ea"/>
                          <a:cs typeface="+mn-cs"/>
                        </a:rPr>
                        <a:t> </a:t>
                      </a:r>
                      <a:r>
                        <a:rPr kumimoji="0" lang="hr-HR" sz="1400" kern="1200" dirty="0" err="1">
                          <a:solidFill>
                            <a:schemeClr val="tx1"/>
                          </a:solidFill>
                          <a:effectLst/>
                          <a:latin typeface="Arial Narrow" pitchFamily="34" charset="0"/>
                          <a:ea typeface="+mn-ea"/>
                          <a:cs typeface="+mn-cs"/>
                        </a:rPr>
                        <a:t>Nougat</a:t>
                      </a:r>
                      <a:r>
                        <a:rPr kumimoji="0" lang="hr-HR" sz="1400" kern="1200" dirty="0">
                          <a:solidFill>
                            <a:schemeClr val="tx1"/>
                          </a:solidFill>
                          <a:effectLst/>
                          <a:latin typeface="Arial Narrow" pitchFamily="34" charset="0"/>
                          <a:ea typeface="+mn-ea"/>
                          <a:cs typeface="+mn-cs"/>
                        </a:rPr>
                        <a:t>, </a:t>
                      </a:r>
                      <a:r>
                        <a:rPr kumimoji="0" lang="en-US" sz="1400" kern="1200" dirty="0">
                          <a:solidFill>
                            <a:schemeClr val="tx1"/>
                          </a:solidFill>
                          <a:effectLst/>
                          <a:latin typeface="Arial Narrow" pitchFamily="34" charset="0"/>
                          <a:ea typeface="+mn-ea"/>
                          <a:cs typeface="+mn-cs"/>
                        </a:rPr>
                        <a:t> Vanilla, Caramel, Rum</a:t>
                      </a:r>
                      <a:r>
                        <a:rPr kumimoji="0" lang="hr-HR" sz="1400" kern="1200" dirty="0">
                          <a:solidFill>
                            <a:schemeClr val="tx1"/>
                          </a:solidFill>
                          <a:effectLst/>
                          <a:latin typeface="Arial Narrow" pitchFamily="34" charset="0"/>
                          <a:ea typeface="+mn-ea"/>
                          <a:cs typeface="+mn-cs"/>
                        </a:rPr>
                        <a:t> </a:t>
                      </a:r>
                      <a:r>
                        <a:rPr kumimoji="0" lang="hr-HR" sz="1400" kern="1200" dirty="0" err="1">
                          <a:solidFill>
                            <a:schemeClr val="tx1"/>
                          </a:solidFill>
                          <a:effectLst/>
                          <a:latin typeface="Arial Narrow" pitchFamily="34" charset="0"/>
                          <a:ea typeface="+mn-ea"/>
                          <a:cs typeface="+mn-cs"/>
                        </a:rPr>
                        <a:t>or</a:t>
                      </a:r>
                      <a:r>
                        <a:rPr kumimoji="0" lang="hr-HR" sz="1400" kern="1200" dirty="0">
                          <a:solidFill>
                            <a:schemeClr val="tx1"/>
                          </a:solidFill>
                          <a:effectLst/>
                          <a:latin typeface="Arial Narrow" pitchFamily="34" charset="0"/>
                          <a:ea typeface="+mn-ea"/>
                          <a:cs typeface="+mn-cs"/>
                        </a:rPr>
                        <a:t> </a:t>
                      </a:r>
                      <a:r>
                        <a:rPr kumimoji="0" lang="hr-HR" sz="1400" kern="1200" dirty="0" err="1">
                          <a:solidFill>
                            <a:schemeClr val="tx1"/>
                          </a:solidFill>
                          <a:effectLst/>
                          <a:latin typeface="Arial Narrow" pitchFamily="34" charset="0"/>
                          <a:ea typeface="+mn-ea"/>
                          <a:cs typeface="+mn-cs"/>
                        </a:rPr>
                        <a:t>other</a:t>
                      </a:r>
                      <a:r>
                        <a:rPr kumimoji="0" lang="hr-HR" sz="1400" kern="1200" dirty="0">
                          <a:solidFill>
                            <a:schemeClr val="tx1"/>
                          </a:solidFill>
                          <a:effectLst/>
                          <a:latin typeface="Arial Narrow" pitchFamily="34" charset="0"/>
                          <a:ea typeface="+mn-ea"/>
                          <a:cs typeface="+mn-cs"/>
                        </a:rPr>
                        <a:t> on </a:t>
                      </a:r>
                      <a:r>
                        <a:rPr kumimoji="0" lang="hr-HR" sz="1400" kern="1200" dirty="0" err="1">
                          <a:solidFill>
                            <a:schemeClr val="tx1"/>
                          </a:solidFill>
                          <a:effectLst/>
                          <a:latin typeface="Arial Narrow" pitchFamily="34" charset="0"/>
                          <a:ea typeface="+mn-ea"/>
                          <a:cs typeface="+mn-cs"/>
                        </a:rPr>
                        <a:t>request</a:t>
                      </a:r>
                      <a:r>
                        <a:rPr kumimoji="0" lang="hr-HR" sz="1400" kern="1200" dirty="0">
                          <a:solidFill>
                            <a:schemeClr val="tx1"/>
                          </a:solidFill>
                          <a:effectLst/>
                          <a:latin typeface="Arial Narrow" pitchFamily="34" charset="0"/>
                          <a:ea typeface="+mn-ea"/>
                          <a:cs typeface="+mn-cs"/>
                        </a:rPr>
                        <a:t>.</a:t>
                      </a:r>
                      <a:endParaRPr lang="hr-HR" sz="11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pPr algn="ctr"/>
                      <a:endParaRPr lang="hr-HR" sz="14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hr-HR" sz="1400" dirty="0">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1615">
                <a:tc vMerge="1">
                  <a:txBody>
                    <a:bodyPr/>
                    <a:lstStyle/>
                    <a:p>
                      <a:pPr algn="ctr"/>
                      <a:endParaRPr lang="hr-HR" sz="4400" b="1" i="1" dirty="0">
                        <a:effectLst>
                          <a:glow rad="25400">
                            <a:schemeClr val="tx1">
                              <a:alpha val="60000"/>
                            </a:schemeClr>
                          </a:glo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rowSpan="2">
                  <a:txBody>
                    <a:bodyPr/>
                    <a:lstStyle/>
                    <a:p>
                      <a:pPr algn="l"/>
                      <a:r>
                        <a:rPr lang="en-US" sz="1600" noProof="0" dirty="0">
                          <a:latin typeface="Arial Narrow" pitchFamily="34" charset="0"/>
                        </a:rPr>
                        <a:t>Functional (with extracts)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indent="0" algn="ctr">
                        <a:buFont typeface="Wingdings" pitchFamily="2" charset="2"/>
                        <a:buNone/>
                      </a:pP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hr-HR" sz="1400" dirty="0">
                          <a:latin typeface="Arial Narrow"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9"/>
                  </a:ext>
                </a:extLst>
              </a:tr>
              <a:tr h="428540">
                <a:tc vMerge="1">
                  <a:txBody>
                    <a:bodyPr/>
                    <a:lstStyle/>
                    <a:p>
                      <a:pPr algn="ctr"/>
                      <a:endParaRPr lang="hr-HR" sz="4400" b="1" i="1" dirty="0">
                        <a:effectLst>
                          <a:glow rad="25400">
                            <a:schemeClr val="tx1">
                              <a:alpha val="60000"/>
                            </a:schemeClr>
                          </a:glo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pPr algn="l"/>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marL="0" indent="0" algn="l">
                        <a:buFont typeface="Wingdings" pitchFamily="2" charset="2"/>
                        <a:buNone/>
                      </a:pPr>
                      <a:r>
                        <a:rPr kumimoji="0" lang="en-US" sz="1400" kern="1200" dirty="0">
                          <a:solidFill>
                            <a:schemeClr val="tx1"/>
                          </a:solidFill>
                          <a:effectLst/>
                          <a:latin typeface="Arial Narrow" pitchFamily="34" charset="0"/>
                          <a:ea typeface="+mn-ea"/>
                          <a:cs typeface="+mn-cs"/>
                        </a:rPr>
                        <a:t>Green coffee, Cocoa, Ginseng </a:t>
                      </a:r>
                      <a:r>
                        <a:rPr kumimoji="0" lang="hr-HR" sz="1400" kern="1200" dirty="0" err="1">
                          <a:solidFill>
                            <a:schemeClr val="tx1"/>
                          </a:solidFill>
                          <a:effectLst/>
                          <a:latin typeface="Arial Narrow" pitchFamily="34" charset="0"/>
                          <a:ea typeface="+mn-ea"/>
                          <a:cs typeface="+mn-cs"/>
                        </a:rPr>
                        <a:t>or</a:t>
                      </a:r>
                      <a:r>
                        <a:rPr kumimoji="0" lang="en-US" sz="1400" kern="1200" dirty="0">
                          <a:solidFill>
                            <a:schemeClr val="tx1"/>
                          </a:solidFill>
                          <a:effectLst/>
                          <a:latin typeface="Arial Narrow" pitchFamily="34" charset="0"/>
                          <a:ea typeface="+mn-ea"/>
                          <a:cs typeface="+mn-cs"/>
                        </a:rPr>
                        <a:t> other</a:t>
                      </a:r>
                      <a:r>
                        <a:rPr kumimoji="0" lang="hr-HR" sz="1400" kern="1200" dirty="0">
                          <a:solidFill>
                            <a:schemeClr val="tx1"/>
                          </a:solidFill>
                          <a:effectLst/>
                          <a:latin typeface="Arial Narrow" pitchFamily="34" charset="0"/>
                          <a:ea typeface="+mn-ea"/>
                          <a:cs typeface="+mn-cs"/>
                        </a:rPr>
                        <a:t>.</a:t>
                      </a:r>
                      <a:endParaRPr lang="hr-HR" sz="11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pPr algn="ctr"/>
                      <a:endParaRPr lang="hr-HR" sz="14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hr-HR" sz="1400" dirty="0">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Naslov 1"/>
          <p:cNvSpPr txBox="1">
            <a:spLocks noGrp="1"/>
          </p:cNvSpPr>
          <p:nvPr>
            <p:ph type="title"/>
          </p:nvPr>
        </p:nvSpPr>
        <p:spPr>
          <a:xfrm>
            <a:off x="0" y="13990"/>
            <a:ext cx="9144000"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8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coffee mix</a:t>
            </a:r>
            <a:r>
              <a:rPr lang="hr-HR" sz="4000" i="1" dirty="0">
                <a:solidFill>
                  <a:schemeClr val="tx1"/>
                </a:solidFill>
                <a:latin typeface="Calibri" pitchFamily="34" charset="0"/>
                <a:cs typeface="Calibri" pitchFamily="34" charset="0"/>
              </a:rPr>
              <a:t>es</a:t>
            </a:r>
            <a:endParaRPr lang="en-US" sz="4800" i="1" dirty="0">
              <a:solidFill>
                <a:schemeClr val="tx1"/>
              </a:solidFill>
              <a:latin typeface="Calibri" pitchFamily="34" charset="0"/>
              <a:cs typeface="Calibri" pitchFamily="34" charset="0"/>
            </a:endParaRPr>
          </a:p>
        </p:txBody>
      </p:sp>
      <p:graphicFrame>
        <p:nvGraphicFramePr>
          <p:cNvPr id="15" name="Tablica 14"/>
          <p:cNvGraphicFramePr>
            <a:graphicFrameLocks noGrp="1"/>
          </p:cNvGraphicFramePr>
          <p:nvPr>
            <p:extLst>
              <p:ext uri="{D42A27DB-BD31-4B8C-83A1-F6EECF244321}">
                <p14:modId xmlns:p14="http://schemas.microsoft.com/office/powerpoint/2010/main" val="2968973594"/>
              </p:ext>
            </p:extLst>
          </p:nvPr>
        </p:nvGraphicFramePr>
        <p:xfrm>
          <a:off x="5004048" y="6148536"/>
          <a:ext cx="3168352" cy="304800"/>
        </p:xfrm>
        <a:graphic>
          <a:graphicData uri="http://schemas.openxmlformats.org/drawingml/2006/table">
            <a:tbl>
              <a:tblPr firstRow="1" bandRow="1">
                <a:tableStyleId>{5940675A-B579-460E-94D1-54222C63F5DA}</a:tableStyleId>
              </a:tblPr>
              <a:tblGrid>
                <a:gridCol w="3168352">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36044"/>
            <a:ext cx="1800200" cy="7006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79512" y="260648"/>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317578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pPr algn="ctr"/>
            <a:r>
              <a:rPr lang="hr-HR" sz="44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coffee mix</a:t>
            </a:r>
            <a:r>
              <a:rPr lang="hr-HR" sz="4000" i="1" dirty="0">
                <a:solidFill>
                  <a:schemeClr val="tx1"/>
                </a:solidFill>
                <a:latin typeface="Calibri" pitchFamily="34" charset="0"/>
                <a:cs typeface="Calibri" pitchFamily="34" charset="0"/>
              </a:rPr>
              <a:t> – </a:t>
            </a:r>
            <a:r>
              <a:rPr lang="en-US" sz="4000" i="1" dirty="0">
                <a:solidFill>
                  <a:schemeClr val="tx1"/>
                </a:solidFill>
                <a:latin typeface="Calibri" pitchFamily="34" charset="0"/>
                <a:cs typeface="Calibri" pitchFamily="34" charset="0"/>
              </a:rPr>
              <a:t>Packaging</a:t>
            </a:r>
            <a:endParaRPr lang="en-US" dirty="0"/>
          </a:p>
        </p:txBody>
      </p:sp>
      <p:graphicFrame>
        <p:nvGraphicFramePr>
          <p:cNvPr id="6" name="Tablica 5"/>
          <p:cNvGraphicFramePr>
            <a:graphicFrameLocks noGrp="1"/>
          </p:cNvGraphicFramePr>
          <p:nvPr>
            <p:extLst>
              <p:ext uri="{D42A27DB-BD31-4B8C-83A1-F6EECF244321}">
                <p14:modId xmlns:p14="http://schemas.microsoft.com/office/powerpoint/2010/main" val="1699890680"/>
              </p:ext>
            </p:extLst>
          </p:nvPr>
        </p:nvGraphicFramePr>
        <p:xfrm>
          <a:off x="323528" y="1052737"/>
          <a:ext cx="8496944" cy="2351272"/>
        </p:xfrm>
        <a:graphic>
          <a:graphicData uri="http://schemas.openxmlformats.org/drawingml/2006/table">
            <a:tbl>
              <a:tblPr firstRow="1" bandRow="1">
                <a:tableStyleId>{D7AC3CCA-C797-4891-BE02-D94E43425B78}</a:tableStyleId>
              </a:tblPr>
              <a:tblGrid>
                <a:gridCol w="2448272">
                  <a:extLst>
                    <a:ext uri="{9D8B030D-6E8A-4147-A177-3AD203B41FA5}">
                      <a16:colId xmlns:a16="http://schemas.microsoft.com/office/drawing/2014/main" val="20000"/>
                    </a:ext>
                  </a:extLst>
                </a:gridCol>
                <a:gridCol w="118867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tblGrid>
              <a:tr h="454072">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5">
                  <a:txBody>
                    <a:bodyPr/>
                    <a:lstStyle/>
                    <a:p>
                      <a:pPr algn="ctr"/>
                      <a:r>
                        <a:rPr lang="hr-HR" b="1" i="0" noProof="0" dirty="0">
                          <a:latin typeface="Arial Narrow" pitchFamily="34" charset="0"/>
                        </a:rPr>
                        <a:t>2</a:t>
                      </a:r>
                      <a:r>
                        <a:rPr lang="en-US" b="1" i="0" noProof="0" dirty="0">
                          <a:latin typeface="Arial Narrow" pitchFamily="34" charset="0"/>
                        </a:rPr>
                        <a:t> I</a:t>
                      </a:r>
                      <a:r>
                        <a:rPr lang="hr-HR" b="1" i="0" noProof="0" dirty="0">
                          <a:latin typeface="Arial Narrow" pitchFamily="34" charset="0"/>
                        </a:rPr>
                        <a:t>N</a:t>
                      </a:r>
                      <a:r>
                        <a:rPr lang="en-US" b="1" i="0" noProof="0" dirty="0">
                          <a:latin typeface="Arial Narrow" pitchFamily="34" charset="0"/>
                        </a:rPr>
                        <a:t> 1 </a:t>
                      </a:r>
                      <a:r>
                        <a:rPr lang="hr-HR" b="1" i="0" noProof="0" dirty="0">
                          <a:latin typeface="Arial Narrow" pitchFamily="34" charset="0"/>
                        </a:rPr>
                        <a:t> / </a:t>
                      </a:r>
                      <a:r>
                        <a:rPr lang="hr-HR" b="1" i="0" noProof="0" dirty="0" err="1">
                          <a:latin typeface="Arial Narrow" pitchFamily="34" charset="0"/>
                        </a:rPr>
                        <a:t>Caffe</a:t>
                      </a:r>
                      <a:r>
                        <a:rPr lang="hr-HR" b="1" i="0" noProof="0" dirty="0">
                          <a:latin typeface="Arial Narrow" pitchFamily="34" charset="0"/>
                        </a:rPr>
                        <a:t> </a:t>
                      </a:r>
                      <a:r>
                        <a:rPr lang="hr-HR" b="1" i="0" noProof="0" dirty="0" err="1">
                          <a:latin typeface="Arial Narrow" pitchFamily="34" charset="0"/>
                        </a:rPr>
                        <a:t>Latte</a:t>
                      </a:r>
                      <a:endParaRPr lang="hr-HR" b="1" i="0" noProof="0" dirty="0">
                        <a:latin typeface="Arial Narrow" pitchFamily="34" charset="0"/>
                      </a:endParaRPr>
                    </a:p>
                    <a:p>
                      <a:pPr algn="ctr"/>
                      <a:r>
                        <a:rPr lang="hr-HR" b="1" i="0" noProof="0" dirty="0">
                          <a:latin typeface="Arial Narrow" pitchFamily="34" charset="0"/>
                        </a:rPr>
                        <a:t>INSTANT COFFEE MIX </a:t>
                      </a:r>
                    </a:p>
                  </a:txBody>
                  <a:tcPr anchor="ctr">
                    <a:lnT w="12700" cap="flat" cmpd="sng" algn="ctr">
                      <a:solidFill>
                        <a:schemeClr val="tx1"/>
                      </a:solidFill>
                      <a:prstDash val="solid"/>
                      <a:round/>
                      <a:headEnd type="none" w="med" len="med"/>
                      <a:tailEnd type="none" w="med" len="med"/>
                    </a:lnT>
                    <a:solidFill>
                      <a:schemeClr val="bg1"/>
                    </a:solidFill>
                  </a:tcPr>
                </a:tc>
                <a:tc rowSpan="3">
                  <a:txBody>
                    <a:bodyPr/>
                    <a:lstStyle/>
                    <a:p>
                      <a:pPr algn="ctr"/>
                      <a:r>
                        <a:rPr lang="en-US" sz="1200" b="0" noProof="0" dirty="0">
                          <a:latin typeface="Arial Narrow" pitchFamily="34" charset="0"/>
                        </a:rPr>
                        <a:t>1</a:t>
                      </a:r>
                      <a:r>
                        <a:rPr lang="hr-HR" sz="1200" b="0" noProof="0" dirty="0">
                          <a:latin typeface="Arial Narrow" pitchFamily="34" charset="0"/>
                        </a:rPr>
                        <a:t>0</a:t>
                      </a:r>
                      <a:r>
                        <a:rPr lang="en-US" sz="1200" b="0" noProof="0" dirty="0">
                          <a:latin typeface="Arial Narrow" pitchFamily="34" charset="0"/>
                        </a:rPr>
                        <a:t> g 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en-US" sz="1200" b="0" noProof="0" dirty="0">
                          <a:latin typeface="Arial Narrow" pitchFamily="34" charset="0"/>
                        </a:rPr>
                        <a:t>5</a:t>
                      </a:r>
                      <a:r>
                        <a:rPr lang="hr-HR" sz="1200" b="0" noProof="0" dirty="0">
                          <a:latin typeface="Arial Narrow" pitchFamily="34" charset="0"/>
                        </a:rPr>
                        <a:t>0</a:t>
                      </a:r>
                      <a:r>
                        <a:rPr lang="en-US" sz="1200" b="0" noProof="0" dirty="0">
                          <a:latin typeface="Arial Narrow" pitchFamily="34" charset="0"/>
                        </a:rPr>
                        <a:t> g</a:t>
                      </a:r>
                    </a:p>
                  </a:txBody>
                  <a:tcPr anchor="ctr">
                    <a:solidFill>
                      <a:schemeClr val="bg1"/>
                    </a:solidFill>
                  </a:tcPr>
                </a:tc>
                <a:tc>
                  <a:txBody>
                    <a:bodyPr/>
                    <a:lstStyle/>
                    <a:p>
                      <a:pPr algn="ctr"/>
                      <a:r>
                        <a:rPr lang="hr-HR" sz="1100" b="0" noProof="0" dirty="0">
                          <a:latin typeface="Arial Narrow" pitchFamily="34" charset="0"/>
                        </a:rPr>
                        <a:t>5/1</a:t>
                      </a:r>
                      <a:r>
                        <a:rPr lang="hr-HR" sz="1100" b="0" baseline="0" noProof="0" dirty="0">
                          <a:latin typeface="Arial Narrow" pitchFamily="34" charset="0"/>
                        </a:rPr>
                        <a:t> </a:t>
                      </a:r>
                      <a:r>
                        <a:rPr lang="en-US" sz="1100" b="0" baseline="0" noProof="0" dirty="0">
                          <a:latin typeface="Arial Narrow" pitchFamily="34" charset="0"/>
                        </a:rPr>
                        <a:t>multipack</a:t>
                      </a:r>
                      <a:r>
                        <a:rPr lang="en-US" sz="1100" b="0" noProof="0" dirty="0">
                          <a:latin typeface="Arial Narrow" pitchFamily="34" charset="0"/>
                        </a:rPr>
                        <a:t> bag</a:t>
                      </a:r>
                    </a:p>
                  </a:txBody>
                  <a:tcPr anchor="ctr">
                    <a:solidFill>
                      <a:schemeClr val="bg1"/>
                    </a:solidFill>
                  </a:tcPr>
                </a:tc>
                <a:tc>
                  <a:txBody>
                    <a:bodyPr/>
                    <a:lstStyle/>
                    <a:p>
                      <a:pPr algn="ctr"/>
                      <a:r>
                        <a:rPr lang="en-US" sz="1200" b="0" noProof="0" dirty="0">
                          <a:latin typeface="Arial Narrow" pitchFamily="34" charset="0"/>
                        </a:rPr>
                        <a:t>30</a:t>
                      </a:r>
                    </a:p>
                  </a:txBody>
                  <a:tcPr anchor="ctr">
                    <a:solidFill>
                      <a:schemeClr val="bg1"/>
                    </a:solidFill>
                  </a:tcPr>
                </a:tc>
                <a:tc>
                  <a:txBody>
                    <a:bodyPr/>
                    <a:lstStyle/>
                    <a:p>
                      <a:pPr algn="ctr"/>
                      <a:r>
                        <a:rPr lang="en-US" sz="1200" b="0" noProof="0" dirty="0">
                          <a:latin typeface="Arial Narrow" pitchFamily="34" charset="0"/>
                        </a:rPr>
                        <a:t>2.</a:t>
                      </a:r>
                      <a:r>
                        <a:rPr lang="hr-HR" sz="1200" b="0" noProof="0" dirty="0">
                          <a:latin typeface="Arial Narrow" pitchFamily="34" charset="0"/>
                        </a:rPr>
                        <a:t>700</a:t>
                      </a:r>
                      <a:endParaRPr lang="en-US" sz="1200" b="0" noProof="0" dirty="0">
                        <a:latin typeface="Arial Narrow" pitchFamily="34" charset="0"/>
                      </a:endParaRPr>
                    </a:p>
                  </a:txBody>
                  <a:tcPr anchor="ctr">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baseline="0" noProof="0" dirty="0">
                          <a:solidFill>
                            <a:schemeClr val="tx1"/>
                          </a:solidFill>
                          <a:latin typeface="Arial Narrow" pitchFamily="34" charset="0"/>
                        </a:rPr>
                        <a:t>350</a:t>
                      </a:r>
                      <a:r>
                        <a:rPr lang="en-US" sz="1200" b="0" baseline="0" noProof="0" dirty="0">
                          <a:solidFill>
                            <a:schemeClr val="tx1"/>
                          </a:solidFill>
                          <a:latin typeface="Arial Narrow" pitchFamily="34" charset="0"/>
                        </a:rPr>
                        <a:t> g</a:t>
                      </a:r>
                      <a:endParaRPr lang="en-US" sz="1200" b="0" noProof="0" dirty="0">
                        <a:solidFill>
                          <a:schemeClr val="tx1"/>
                        </a:solidFill>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35/1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35</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23.275</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baseline="0" noProof="0" dirty="0">
                          <a:solidFill>
                            <a:schemeClr val="tx1"/>
                          </a:solidFill>
                          <a:latin typeface="Arial Narrow" pitchFamily="34" charset="0"/>
                        </a:rPr>
                        <a:t>2.700</a:t>
                      </a:r>
                      <a:r>
                        <a:rPr lang="en-US" sz="1200" b="0" baseline="0" noProof="0" dirty="0">
                          <a:solidFill>
                            <a:schemeClr val="tx1"/>
                          </a:solidFill>
                          <a:latin typeface="Arial Narrow" pitchFamily="34" charset="0"/>
                        </a:rPr>
                        <a:t> g</a:t>
                      </a:r>
                      <a:endParaRPr lang="en-US" sz="1200" b="0" noProof="0" dirty="0">
                        <a:solidFill>
                          <a:schemeClr val="tx1"/>
                        </a:solidFill>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solidFill>
                            <a:schemeClr val="tx1"/>
                          </a:solidFill>
                          <a:latin typeface="Arial Narrow" pitchFamily="34" charset="0"/>
                        </a:rPr>
                        <a:t>Carton</a:t>
                      </a:r>
                      <a:r>
                        <a:rPr lang="hr-HR" sz="1100" b="0" noProof="0" dirty="0">
                          <a:solidFill>
                            <a:schemeClr val="tx1"/>
                          </a:solidFill>
                          <a:latin typeface="Arial Narrow" pitchFamily="34" charset="0"/>
                        </a:rPr>
                        <a:t> box</a:t>
                      </a:r>
                      <a:endParaRPr lang="en-US" sz="11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270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24.300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493711121"/>
                  </a:ext>
                </a:extLst>
              </a:tr>
              <a:tr h="288000">
                <a:tc vMerge="1">
                  <a:txBody>
                    <a:bodyPr/>
                    <a:lstStyle/>
                    <a:p>
                      <a:pPr algn="ctr"/>
                      <a:endParaRPr lang="hr-HR" b="1" noProof="0" dirty="0">
                        <a:latin typeface="Arial Narrow" pitchFamily="34" charset="0"/>
                      </a:endParaRPr>
                    </a:p>
                  </a:txBody>
                  <a:tcPr anchor="ctr">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0"/>
                  </a:ext>
                </a:extLst>
              </a:tr>
            </a:tbl>
          </a:graphicData>
        </a:graphic>
      </p:graphicFrame>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graphicFrame>
        <p:nvGraphicFramePr>
          <p:cNvPr id="7" name="Tablica 6"/>
          <p:cNvGraphicFramePr>
            <a:graphicFrameLocks noGrp="1"/>
          </p:cNvGraphicFramePr>
          <p:nvPr>
            <p:extLst>
              <p:ext uri="{D42A27DB-BD31-4B8C-83A1-F6EECF244321}">
                <p14:modId xmlns:p14="http://schemas.microsoft.com/office/powerpoint/2010/main" val="2508450563"/>
              </p:ext>
            </p:extLst>
          </p:nvPr>
        </p:nvGraphicFramePr>
        <p:xfrm>
          <a:off x="4788024" y="5915744"/>
          <a:ext cx="4032448" cy="609600"/>
        </p:xfrm>
        <a:graphic>
          <a:graphicData uri="http://schemas.openxmlformats.org/drawingml/2006/table">
            <a:tbl>
              <a:tblPr firstRow="1" bandRow="1">
                <a:tableStyleId>{5940675A-B579-460E-94D1-54222C63F5DA}</a:tableStyleId>
              </a:tblPr>
              <a:tblGrid>
                <a:gridCol w="4032448">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sp>
        <p:nvSpPr>
          <p:cNvPr id="8" name="Zaobljeni pravokutnik 7"/>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1167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graphicFrame>
        <p:nvGraphicFramePr>
          <p:cNvPr id="10" name="Tablica 9">
            <a:extLst>
              <a:ext uri="{FF2B5EF4-FFF2-40B4-BE49-F238E27FC236}">
                <a16:creationId xmlns:a16="http://schemas.microsoft.com/office/drawing/2014/main" id="{AB573395-5B39-4882-891F-0F6872F5188D}"/>
              </a:ext>
            </a:extLst>
          </p:cNvPr>
          <p:cNvGraphicFramePr>
            <a:graphicFrameLocks noGrp="1"/>
          </p:cNvGraphicFramePr>
          <p:nvPr>
            <p:extLst>
              <p:ext uri="{D42A27DB-BD31-4B8C-83A1-F6EECF244321}">
                <p14:modId xmlns:p14="http://schemas.microsoft.com/office/powerpoint/2010/main" val="4008501212"/>
              </p:ext>
            </p:extLst>
          </p:nvPr>
        </p:nvGraphicFramePr>
        <p:xfrm>
          <a:off x="323528" y="3500784"/>
          <a:ext cx="8496944" cy="2351272"/>
        </p:xfrm>
        <a:graphic>
          <a:graphicData uri="http://schemas.openxmlformats.org/drawingml/2006/table">
            <a:tbl>
              <a:tblPr firstRow="1" bandRow="1">
                <a:tableStyleId>{D7AC3CCA-C797-4891-BE02-D94E43425B78}</a:tableStyleId>
              </a:tblPr>
              <a:tblGrid>
                <a:gridCol w="2448272">
                  <a:extLst>
                    <a:ext uri="{9D8B030D-6E8A-4147-A177-3AD203B41FA5}">
                      <a16:colId xmlns:a16="http://schemas.microsoft.com/office/drawing/2014/main" val="20000"/>
                    </a:ext>
                  </a:extLst>
                </a:gridCol>
                <a:gridCol w="118867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tblGrid>
              <a:tr h="454072">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5">
                  <a:txBody>
                    <a:bodyPr/>
                    <a:lstStyle/>
                    <a:p>
                      <a:pPr algn="ctr"/>
                      <a:r>
                        <a:rPr lang="en-US" b="1" noProof="0" dirty="0">
                          <a:latin typeface="Arial Narrow" pitchFamily="34" charset="0"/>
                        </a:rPr>
                        <a:t>3 I</a:t>
                      </a:r>
                      <a:r>
                        <a:rPr lang="hr-HR" b="1" noProof="0" dirty="0">
                          <a:latin typeface="Arial Narrow" pitchFamily="34" charset="0"/>
                        </a:rPr>
                        <a:t>N</a:t>
                      </a:r>
                      <a:r>
                        <a:rPr lang="en-US" b="1" noProof="0" dirty="0">
                          <a:latin typeface="Arial Narrow" pitchFamily="34" charset="0"/>
                        </a:rPr>
                        <a:t> 1 </a:t>
                      </a:r>
                      <a:endParaRPr lang="hr-HR" b="1" noProof="0" dirty="0">
                        <a:latin typeface="Arial Narrow" pitchFamily="34" charset="0"/>
                      </a:endParaRPr>
                    </a:p>
                    <a:p>
                      <a:pPr algn="ctr"/>
                      <a:r>
                        <a:rPr lang="hr-HR" b="1" noProof="0" dirty="0">
                          <a:latin typeface="Arial Narrow" pitchFamily="34" charset="0"/>
                        </a:rPr>
                        <a:t>INSTANT COFFEE MIX </a:t>
                      </a:r>
                    </a:p>
                  </a:txBody>
                  <a:tcPr anchor="ctr">
                    <a:lnT w="12700" cap="flat" cmpd="sng" algn="ctr">
                      <a:solidFill>
                        <a:schemeClr val="tx1"/>
                      </a:solidFill>
                      <a:prstDash val="solid"/>
                      <a:round/>
                      <a:headEnd type="none" w="med" len="med"/>
                      <a:tailEnd type="none" w="med" len="med"/>
                    </a:lnT>
                    <a:solidFill>
                      <a:schemeClr val="bg1"/>
                    </a:solidFill>
                  </a:tcPr>
                </a:tc>
                <a:tc rowSpan="3">
                  <a:txBody>
                    <a:bodyPr/>
                    <a:lstStyle/>
                    <a:p>
                      <a:pPr algn="ctr"/>
                      <a:r>
                        <a:rPr lang="en-US" sz="1200" b="0" noProof="0" dirty="0">
                          <a:latin typeface="Arial Narrow" pitchFamily="34" charset="0"/>
                        </a:rPr>
                        <a:t>15 g 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en-US" sz="1200" b="0" noProof="0" dirty="0">
                          <a:latin typeface="Arial Narrow" pitchFamily="34" charset="0"/>
                        </a:rPr>
                        <a:t>75 g</a:t>
                      </a:r>
                    </a:p>
                  </a:txBody>
                  <a:tcPr anchor="ctr">
                    <a:solidFill>
                      <a:schemeClr val="bg1"/>
                    </a:solidFill>
                  </a:tcPr>
                </a:tc>
                <a:tc>
                  <a:txBody>
                    <a:bodyPr/>
                    <a:lstStyle/>
                    <a:p>
                      <a:pPr algn="ctr"/>
                      <a:r>
                        <a:rPr lang="hr-HR" sz="1100" b="0" noProof="0" dirty="0">
                          <a:latin typeface="Arial Narrow" pitchFamily="34" charset="0"/>
                        </a:rPr>
                        <a:t>5/1</a:t>
                      </a:r>
                      <a:r>
                        <a:rPr lang="hr-HR" sz="1100" b="0" baseline="0" noProof="0" dirty="0">
                          <a:latin typeface="Arial Narrow" pitchFamily="34" charset="0"/>
                        </a:rPr>
                        <a:t> </a:t>
                      </a:r>
                      <a:r>
                        <a:rPr lang="en-US" sz="1100" b="0" baseline="0" noProof="0" dirty="0">
                          <a:latin typeface="Arial Narrow" pitchFamily="34" charset="0"/>
                        </a:rPr>
                        <a:t>multipack</a:t>
                      </a:r>
                      <a:r>
                        <a:rPr lang="en-US" sz="1100" b="0" noProof="0" dirty="0">
                          <a:latin typeface="Arial Narrow" pitchFamily="34" charset="0"/>
                        </a:rPr>
                        <a:t> bag</a:t>
                      </a:r>
                    </a:p>
                  </a:txBody>
                  <a:tcPr anchor="ctr">
                    <a:solidFill>
                      <a:schemeClr val="bg1"/>
                    </a:solidFill>
                  </a:tcPr>
                </a:tc>
                <a:tc>
                  <a:txBody>
                    <a:bodyPr/>
                    <a:lstStyle/>
                    <a:p>
                      <a:pPr algn="ctr"/>
                      <a:r>
                        <a:rPr lang="en-US" sz="1200" b="0" noProof="0" dirty="0">
                          <a:latin typeface="Arial Narrow" pitchFamily="34" charset="0"/>
                        </a:rPr>
                        <a:t>30</a:t>
                      </a:r>
                    </a:p>
                  </a:txBody>
                  <a:tcPr anchor="ctr">
                    <a:solidFill>
                      <a:schemeClr val="bg1"/>
                    </a:solidFill>
                  </a:tcPr>
                </a:tc>
                <a:tc>
                  <a:txBody>
                    <a:bodyPr/>
                    <a:lstStyle/>
                    <a:p>
                      <a:pPr algn="ctr"/>
                      <a:r>
                        <a:rPr lang="en-US" sz="1200" b="0" noProof="0" dirty="0">
                          <a:latin typeface="Arial Narrow" pitchFamily="34" charset="0"/>
                        </a:rPr>
                        <a:t>2.</a:t>
                      </a:r>
                      <a:r>
                        <a:rPr lang="hr-HR" sz="1200" b="0" noProof="0" dirty="0">
                          <a:latin typeface="Arial Narrow" pitchFamily="34" charset="0"/>
                        </a:rPr>
                        <a:t>700</a:t>
                      </a:r>
                      <a:endParaRPr lang="en-US" sz="1200" b="0" noProof="0" dirty="0">
                        <a:latin typeface="Arial Narrow" pitchFamily="34" charset="0"/>
                      </a:endParaRPr>
                    </a:p>
                  </a:txBody>
                  <a:tcPr anchor="ctr">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baseline="0" noProof="0" dirty="0">
                          <a:latin typeface="Arial Narrow" pitchFamily="34" charset="0"/>
                        </a:rPr>
                        <a:t>525</a:t>
                      </a:r>
                      <a:r>
                        <a:rPr lang="en-US" sz="1200" b="0" baseline="0" noProof="0" dirty="0">
                          <a:latin typeface="Arial Narrow" pitchFamily="34" charset="0"/>
                        </a:rPr>
                        <a:t> g</a:t>
                      </a:r>
                      <a:endParaRPr lang="en-US" sz="1200" b="0" noProof="0" dirty="0">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35/1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35</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23.275</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baseline="0" noProof="0" dirty="0">
                          <a:latin typeface="Arial Narrow" pitchFamily="34" charset="0"/>
                        </a:rPr>
                        <a:t>4.050</a:t>
                      </a:r>
                      <a:r>
                        <a:rPr lang="en-US" sz="1200" b="0" baseline="0" noProof="0" dirty="0">
                          <a:latin typeface="Arial Narrow" pitchFamily="34" charset="0"/>
                        </a:rPr>
                        <a:t>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en-US" sz="1200" b="0" noProof="0" dirty="0">
                          <a:latin typeface="Arial Narrow" pitchFamily="34" charset="0"/>
                        </a:rPr>
                        <a:t>2</a:t>
                      </a:r>
                      <a:r>
                        <a:rPr lang="hr-HR" sz="1200" b="0" noProof="0" dirty="0">
                          <a:latin typeface="Arial Narrow" pitchFamily="34" charset="0"/>
                        </a:rPr>
                        <a:t>70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24.300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409782539"/>
                  </a:ext>
                </a:extLst>
              </a:tr>
              <a:tr h="288000">
                <a:tc vMerge="1">
                  <a:txBody>
                    <a:bodyPr/>
                    <a:lstStyle/>
                    <a:p>
                      <a:pPr algn="ctr"/>
                      <a:endParaRPr lang="hr-HR" b="1" noProof="0" dirty="0">
                        <a:latin typeface="Arial Narrow" pitchFamily="34" charset="0"/>
                      </a:endParaRPr>
                    </a:p>
                  </a:txBody>
                  <a:tcPr anchor="ctr">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9140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0295" y="1196752"/>
            <a:ext cx="4448169" cy="29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Naslov 1"/>
          <p:cNvSpPr>
            <a:spLocks noGrp="1"/>
          </p:cNvSpPr>
          <p:nvPr>
            <p:ph type="title"/>
          </p:nvPr>
        </p:nvSpPr>
        <p:spPr>
          <a:xfrm>
            <a:off x="6660232" y="44624"/>
            <a:ext cx="2304256" cy="926976"/>
          </a:xfrm>
        </p:spPr>
        <p:txBody>
          <a:bodyPr>
            <a:normAutofit/>
          </a:bodyPr>
          <a:lstStyle/>
          <a:p>
            <a:r>
              <a:rPr lang="en-US" dirty="0">
                <a:latin typeface="Calibri" pitchFamily="34" charset="0"/>
                <a:cs typeface="Calibri" pitchFamily="34" charset="0"/>
              </a:rPr>
              <a:t>About us</a:t>
            </a:r>
          </a:p>
        </p:txBody>
      </p:sp>
      <p:sp>
        <p:nvSpPr>
          <p:cNvPr id="8" name="Pravokutnik 7"/>
          <p:cNvSpPr/>
          <p:nvPr/>
        </p:nvSpPr>
        <p:spPr>
          <a:xfrm>
            <a:off x="2125332" y="836712"/>
            <a:ext cx="6623132" cy="144016"/>
          </a:xfrm>
          <a:prstGeom prst="rect">
            <a:avLst/>
          </a:prstGeom>
          <a:solidFill>
            <a:srgbClr val="92D050"/>
          </a:solidFill>
          <a:ln>
            <a:solidFill>
              <a:srgbClr val="92D05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kstniOkvir 8"/>
          <p:cNvSpPr txBox="1"/>
          <p:nvPr/>
        </p:nvSpPr>
        <p:spPr>
          <a:xfrm>
            <a:off x="107504" y="1196752"/>
            <a:ext cx="4104456" cy="4708981"/>
          </a:xfrm>
          <a:prstGeom prst="rect">
            <a:avLst/>
          </a:prstGeom>
          <a:noFill/>
        </p:spPr>
        <p:txBody>
          <a:bodyPr wrap="square" rtlCol="0">
            <a:spAutoFit/>
          </a:bodyPr>
          <a:lstStyle/>
          <a:p>
            <a:pPr algn="just"/>
            <a:r>
              <a:rPr lang="en-US" sz="1500" dirty="0">
                <a:latin typeface="Calibri" pitchFamily="34" charset="0"/>
                <a:cs typeface="Calibri" pitchFamily="34" charset="0"/>
              </a:rPr>
              <a:t>Founded</a:t>
            </a:r>
            <a:r>
              <a:rPr lang="hr-HR" sz="1500" dirty="0">
                <a:latin typeface="Calibri" pitchFamily="34" charset="0"/>
                <a:cs typeface="Calibri" pitchFamily="34" charset="0"/>
              </a:rPr>
              <a:t> </a:t>
            </a:r>
            <a:r>
              <a:rPr lang="en-US" sz="1500" dirty="0">
                <a:latin typeface="Calibri" pitchFamily="34" charset="0"/>
                <a:cs typeface="Calibri" pitchFamily="34" charset="0"/>
              </a:rPr>
              <a:t>in</a:t>
            </a:r>
            <a:r>
              <a:rPr lang="hr-HR" sz="1500" dirty="0">
                <a:latin typeface="Calibri" pitchFamily="34" charset="0"/>
                <a:cs typeface="Calibri" pitchFamily="34" charset="0"/>
              </a:rPr>
              <a:t> 1994. as a </a:t>
            </a:r>
            <a:r>
              <a:rPr lang="en-US" sz="1500" dirty="0">
                <a:latin typeface="Calibri" pitchFamily="34" charset="0"/>
                <a:cs typeface="Calibri" pitchFamily="34" charset="0"/>
              </a:rPr>
              <a:t>small</a:t>
            </a:r>
            <a:r>
              <a:rPr lang="hr-HR" sz="1500" dirty="0">
                <a:latin typeface="Calibri" pitchFamily="34" charset="0"/>
                <a:cs typeface="Calibri" pitchFamily="34" charset="0"/>
              </a:rPr>
              <a:t> </a:t>
            </a:r>
            <a:r>
              <a:rPr lang="en-US" sz="1500" dirty="0">
                <a:latin typeface="Calibri" pitchFamily="34" charset="0"/>
                <a:cs typeface="Calibri" pitchFamily="34" charset="0"/>
              </a:rPr>
              <a:t>family</a:t>
            </a:r>
            <a:r>
              <a:rPr lang="hr-HR" sz="1500" dirty="0">
                <a:latin typeface="Calibri" pitchFamily="34" charset="0"/>
                <a:cs typeface="Calibri" pitchFamily="34" charset="0"/>
              </a:rPr>
              <a:t> </a:t>
            </a:r>
            <a:r>
              <a:rPr lang="en-US" sz="1500" dirty="0">
                <a:latin typeface="Calibri" pitchFamily="34" charset="0"/>
                <a:cs typeface="Calibri" pitchFamily="34" charset="0"/>
              </a:rPr>
              <a:t>owned</a:t>
            </a:r>
            <a:r>
              <a:rPr lang="hr-HR" sz="1500" dirty="0">
                <a:latin typeface="Calibri" pitchFamily="34" charset="0"/>
                <a:cs typeface="Calibri" pitchFamily="34" charset="0"/>
              </a:rPr>
              <a:t> </a:t>
            </a:r>
            <a:r>
              <a:rPr lang="en-US" sz="1500" dirty="0">
                <a:latin typeface="Calibri" pitchFamily="34" charset="0"/>
                <a:cs typeface="Calibri" pitchFamily="34" charset="0"/>
              </a:rPr>
              <a:t>coffee</a:t>
            </a:r>
            <a:r>
              <a:rPr lang="hr-HR" sz="1500" dirty="0">
                <a:latin typeface="Calibri" pitchFamily="34" charset="0"/>
                <a:cs typeface="Calibri" pitchFamily="34" charset="0"/>
              </a:rPr>
              <a:t> </a:t>
            </a:r>
            <a:r>
              <a:rPr lang="en-US" sz="1500" dirty="0">
                <a:latin typeface="Calibri" pitchFamily="34" charset="0"/>
                <a:cs typeface="Calibri" pitchFamily="34" charset="0"/>
              </a:rPr>
              <a:t>roasting</a:t>
            </a:r>
            <a:r>
              <a:rPr lang="hr-HR" sz="1500" dirty="0">
                <a:latin typeface="Calibri" pitchFamily="34" charset="0"/>
                <a:cs typeface="Calibri" pitchFamily="34" charset="0"/>
              </a:rPr>
              <a:t> </a:t>
            </a:r>
            <a:r>
              <a:rPr lang="en-US" sz="1500" dirty="0">
                <a:latin typeface="Calibri" pitchFamily="34" charset="0"/>
                <a:cs typeface="Calibri" pitchFamily="34" charset="0"/>
              </a:rPr>
              <a:t>company</a:t>
            </a:r>
            <a:r>
              <a:rPr lang="hr-HR" sz="1500" dirty="0">
                <a:latin typeface="Calibri" pitchFamily="34" charset="0"/>
                <a:cs typeface="Calibri" pitchFamily="34" charset="0"/>
              </a:rPr>
              <a:t>.</a:t>
            </a:r>
          </a:p>
          <a:p>
            <a:pPr algn="just">
              <a:spcBef>
                <a:spcPts val="600"/>
              </a:spcBef>
            </a:pPr>
            <a:r>
              <a:rPr lang="en-US" sz="1500" dirty="0">
                <a:latin typeface="Calibri" pitchFamily="34" charset="0"/>
                <a:cs typeface="Calibri" pitchFamily="34" charset="0"/>
              </a:rPr>
              <a:t>In</a:t>
            </a:r>
            <a:r>
              <a:rPr lang="hr-HR" sz="1500" dirty="0">
                <a:latin typeface="Calibri" pitchFamily="34" charset="0"/>
                <a:cs typeface="Calibri" pitchFamily="34" charset="0"/>
              </a:rPr>
              <a:t> 2005. a </a:t>
            </a:r>
            <a:r>
              <a:rPr lang="en-US" sz="1500" dirty="0">
                <a:latin typeface="Calibri" pitchFamily="34" charset="0"/>
                <a:cs typeface="Calibri" pitchFamily="34" charset="0"/>
              </a:rPr>
              <a:t>new</a:t>
            </a:r>
            <a:r>
              <a:rPr lang="hr-HR" sz="1500" dirty="0">
                <a:latin typeface="Calibri" pitchFamily="34" charset="0"/>
                <a:cs typeface="Calibri" pitchFamily="34" charset="0"/>
              </a:rPr>
              <a:t> </a:t>
            </a:r>
            <a:r>
              <a:rPr lang="en-US" sz="1500" dirty="0">
                <a:latin typeface="Calibri" pitchFamily="34" charset="0"/>
                <a:cs typeface="Calibri" pitchFamily="34" charset="0"/>
              </a:rPr>
              <a:t>and</a:t>
            </a:r>
            <a:r>
              <a:rPr lang="hr-HR" sz="1500" dirty="0">
                <a:latin typeface="Calibri" pitchFamily="34" charset="0"/>
                <a:cs typeface="Calibri" pitchFamily="34" charset="0"/>
              </a:rPr>
              <a:t> </a:t>
            </a:r>
            <a:r>
              <a:rPr lang="en-US" sz="1500" dirty="0">
                <a:latin typeface="Calibri" pitchFamily="34" charset="0"/>
                <a:cs typeface="Calibri" pitchFamily="34" charset="0"/>
              </a:rPr>
              <a:t>modern</a:t>
            </a:r>
            <a:r>
              <a:rPr lang="hr-HR" sz="1500" dirty="0">
                <a:latin typeface="Calibri" pitchFamily="34" charset="0"/>
                <a:cs typeface="Calibri" pitchFamily="34" charset="0"/>
              </a:rPr>
              <a:t> </a:t>
            </a:r>
            <a:r>
              <a:rPr lang="en-US" sz="1500" dirty="0">
                <a:latin typeface="Calibri" pitchFamily="34" charset="0"/>
                <a:cs typeface="Calibri" pitchFamily="34" charset="0"/>
              </a:rPr>
              <a:t>production</a:t>
            </a:r>
            <a:r>
              <a:rPr lang="hr-HR" sz="1500" dirty="0">
                <a:latin typeface="Calibri" pitchFamily="34" charset="0"/>
                <a:cs typeface="Calibri" pitchFamily="34" charset="0"/>
              </a:rPr>
              <a:t> </a:t>
            </a:r>
            <a:r>
              <a:rPr lang="en-US" sz="1500" dirty="0">
                <a:latin typeface="Calibri" pitchFamily="34" charset="0"/>
                <a:cs typeface="Calibri" pitchFamily="34" charset="0"/>
              </a:rPr>
              <a:t>facility</a:t>
            </a:r>
            <a:r>
              <a:rPr lang="hr-HR" sz="1500" dirty="0">
                <a:latin typeface="Calibri" pitchFamily="34" charset="0"/>
                <a:cs typeface="Calibri" pitchFamily="34" charset="0"/>
              </a:rPr>
              <a:t> </a:t>
            </a:r>
            <a:r>
              <a:rPr lang="en-US" sz="1500" dirty="0">
                <a:latin typeface="Calibri" pitchFamily="34" charset="0"/>
                <a:cs typeface="Calibri" pitchFamily="34" charset="0"/>
              </a:rPr>
              <a:t>specialized</a:t>
            </a:r>
            <a:r>
              <a:rPr lang="hr-HR" sz="1500" dirty="0">
                <a:latin typeface="Calibri" pitchFamily="34" charset="0"/>
                <a:cs typeface="Calibri" pitchFamily="34" charset="0"/>
              </a:rPr>
              <a:t> for </a:t>
            </a:r>
            <a:r>
              <a:rPr lang="en-US" sz="1500" dirty="0">
                <a:latin typeface="Calibri" pitchFamily="34" charset="0"/>
                <a:cs typeface="Calibri" pitchFamily="34" charset="0"/>
              </a:rPr>
              <a:t>production</a:t>
            </a:r>
            <a:r>
              <a:rPr lang="hr-HR" sz="1500" dirty="0">
                <a:latin typeface="Calibri" pitchFamily="34" charset="0"/>
                <a:cs typeface="Calibri" pitchFamily="34" charset="0"/>
              </a:rPr>
              <a:t> </a:t>
            </a:r>
            <a:r>
              <a:rPr lang="en-US" sz="1500" dirty="0">
                <a:latin typeface="Calibri" pitchFamily="34" charset="0"/>
                <a:cs typeface="Calibri" pitchFamily="34" charset="0"/>
              </a:rPr>
              <a:t>of</a:t>
            </a:r>
            <a:r>
              <a:rPr lang="hr-HR" sz="1500" dirty="0">
                <a:latin typeface="Calibri" pitchFamily="34" charset="0"/>
                <a:cs typeface="Calibri" pitchFamily="34" charset="0"/>
              </a:rPr>
              <a:t> </a:t>
            </a:r>
            <a:r>
              <a:rPr lang="en-US" sz="1500" dirty="0">
                <a:latin typeface="Calibri" pitchFamily="34" charset="0"/>
                <a:cs typeface="Calibri" pitchFamily="34" charset="0"/>
              </a:rPr>
              <a:t>powdered</a:t>
            </a:r>
            <a:r>
              <a:rPr lang="hr-HR" sz="1500" dirty="0">
                <a:latin typeface="Calibri" pitchFamily="34" charset="0"/>
                <a:cs typeface="Calibri" pitchFamily="34" charset="0"/>
              </a:rPr>
              <a:t> instant </a:t>
            </a:r>
            <a:r>
              <a:rPr lang="en-US" sz="1500" dirty="0">
                <a:latin typeface="Calibri" pitchFamily="34" charset="0"/>
                <a:cs typeface="Calibri" pitchFamily="34" charset="0"/>
              </a:rPr>
              <a:t>drinks</a:t>
            </a:r>
            <a:r>
              <a:rPr lang="hr-HR" sz="1500" dirty="0">
                <a:latin typeface="Calibri" pitchFamily="34" charset="0"/>
                <a:cs typeface="Calibri" pitchFamily="34" charset="0"/>
              </a:rPr>
              <a:t> </a:t>
            </a:r>
            <a:r>
              <a:rPr lang="en-US" sz="1500" dirty="0">
                <a:latin typeface="Calibri" pitchFamily="34" charset="0"/>
                <a:cs typeface="Calibri" pitchFamily="34" charset="0"/>
              </a:rPr>
              <a:t>was</a:t>
            </a:r>
            <a:r>
              <a:rPr lang="hr-HR" sz="1500" dirty="0">
                <a:latin typeface="Calibri" pitchFamily="34" charset="0"/>
                <a:cs typeface="Calibri" pitchFamily="34" charset="0"/>
              </a:rPr>
              <a:t> </a:t>
            </a:r>
            <a:r>
              <a:rPr lang="en-US" sz="1500" dirty="0">
                <a:latin typeface="Calibri" pitchFamily="34" charset="0"/>
                <a:cs typeface="Calibri" pitchFamily="34" charset="0"/>
              </a:rPr>
              <a:t>built</a:t>
            </a:r>
            <a:r>
              <a:rPr lang="hr-HR" sz="1500" dirty="0">
                <a:latin typeface="Calibri" pitchFamily="34" charset="0"/>
                <a:cs typeface="Calibri" pitchFamily="34" charset="0"/>
              </a:rPr>
              <a:t>.</a:t>
            </a:r>
          </a:p>
          <a:p>
            <a:pPr algn="just">
              <a:spcBef>
                <a:spcPts val="600"/>
              </a:spcBef>
            </a:pPr>
            <a:r>
              <a:rPr lang="en-US" sz="1500" dirty="0">
                <a:latin typeface="Calibri" pitchFamily="34" charset="0"/>
                <a:cs typeface="Calibri" pitchFamily="34" charset="0"/>
              </a:rPr>
              <a:t>In</a:t>
            </a:r>
            <a:r>
              <a:rPr lang="hr-HR" sz="1500" dirty="0">
                <a:latin typeface="Calibri" pitchFamily="34" charset="0"/>
                <a:cs typeface="Calibri" pitchFamily="34" charset="0"/>
              </a:rPr>
              <a:t> </a:t>
            </a:r>
            <a:r>
              <a:rPr lang="vi-VN" sz="1500" dirty="0">
                <a:latin typeface="Calibri" pitchFamily="34" charset="0"/>
                <a:cs typeface="Calibri" pitchFamily="34" charset="0"/>
              </a:rPr>
              <a:t>2006. </a:t>
            </a:r>
            <a:r>
              <a:rPr lang="hr-HR" sz="1500" dirty="0">
                <a:latin typeface="Calibri" pitchFamily="34" charset="0"/>
                <a:cs typeface="Calibri" pitchFamily="34" charset="0"/>
              </a:rPr>
              <a:t>HACCP </a:t>
            </a:r>
            <a:r>
              <a:rPr lang="en-US" sz="1500" dirty="0">
                <a:latin typeface="Calibri" pitchFamily="34" charset="0"/>
                <a:cs typeface="Calibri" pitchFamily="34" charset="0"/>
              </a:rPr>
              <a:t>system</a:t>
            </a:r>
            <a:r>
              <a:rPr lang="hr-HR" sz="1500" dirty="0">
                <a:latin typeface="Calibri" pitchFamily="34" charset="0"/>
                <a:cs typeface="Calibri" pitchFamily="34" charset="0"/>
              </a:rPr>
              <a:t> </a:t>
            </a:r>
            <a:r>
              <a:rPr lang="en-US" sz="1500" dirty="0">
                <a:latin typeface="Calibri" pitchFamily="34" charset="0"/>
                <a:cs typeface="Calibri" pitchFamily="34" charset="0"/>
              </a:rPr>
              <a:t>of</a:t>
            </a:r>
            <a:r>
              <a:rPr lang="hr-HR" sz="1500" dirty="0">
                <a:latin typeface="Calibri" pitchFamily="34" charset="0"/>
                <a:cs typeface="Calibri" pitchFamily="34" charset="0"/>
              </a:rPr>
              <a:t> </a:t>
            </a:r>
            <a:r>
              <a:rPr lang="en-US" sz="1500" dirty="0">
                <a:latin typeface="Calibri" pitchFamily="34" charset="0"/>
                <a:cs typeface="Calibri" pitchFamily="34" charset="0"/>
              </a:rPr>
              <a:t>quality</a:t>
            </a:r>
            <a:r>
              <a:rPr lang="hr-HR" sz="1500" dirty="0">
                <a:latin typeface="Calibri" pitchFamily="34" charset="0"/>
                <a:cs typeface="Calibri" pitchFamily="34" charset="0"/>
              </a:rPr>
              <a:t> </a:t>
            </a:r>
            <a:r>
              <a:rPr lang="en-US" sz="1500" dirty="0">
                <a:latin typeface="Calibri" pitchFamily="34" charset="0"/>
                <a:cs typeface="Calibri" pitchFamily="34" charset="0"/>
              </a:rPr>
              <a:t>control</a:t>
            </a:r>
            <a:r>
              <a:rPr lang="hr-HR" sz="1500" dirty="0">
                <a:latin typeface="Calibri" pitchFamily="34" charset="0"/>
                <a:cs typeface="Calibri" pitchFamily="34" charset="0"/>
              </a:rPr>
              <a:t> </a:t>
            </a:r>
            <a:r>
              <a:rPr lang="en-US" sz="1500" dirty="0">
                <a:latin typeface="Calibri" pitchFamily="34" charset="0"/>
                <a:cs typeface="Calibri" pitchFamily="34" charset="0"/>
              </a:rPr>
              <a:t>was</a:t>
            </a:r>
            <a:r>
              <a:rPr lang="hr-HR" sz="1500" dirty="0">
                <a:latin typeface="Calibri" pitchFamily="34" charset="0"/>
                <a:cs typeface="Calibri" pitchFamily="34" charset="0"/>
              </a:rPr>
              <a:t> </a:t>
            </a:r>
            <a:r>
              <a:rPr lang="en-US" sz="1500" dirty="0">
                <a:latin typeface="Calibri" pitchFamily="34" charset="0"/>
                <a:cs typeface="Calibri" pitchFamily="34" charset="0"/>
              </a:rPr>
              <a:t>incorporated</a:t>
            </a:r>
            <a:r>
              <a:rPr lang="hr-HR" sz="1500" dirty="0">
                <a:latin typeface="Calibri" pitchFamily="34" charset="0"/>
                <a:cs typeface="Calibri" pitchFamily="34" charset="0"/>
              </a:rPr>
              <a:t> </a:t>
            </a:r>
            <a:r>
              <a:rPr lang="en-US" sz="1500" dirty="0">
                <a:latin typeface="Calibri" pitchFamily="34" charset="0"/>
                <a:cs typeface="Calibri" pitchFamily="34" charset="0"/>
              </a:rPr>
              <a:t>in</a:t>
            </a:r>
            <a:r>
              <a:rPr lang="hr-HR" sz="1500" dirty="0">
                <a:latin typeface="Calibri" pitchFamily="34" charset="0"/>
                <a:cs typeface="Calibri" pitchFamily="34" charset="0"/>
              </a:rPr>
              <a:t> </a:t>
            </a:r>
            <a:r>
              <a:rPr lang="en-US" sz="1500" dirty="0">
                <a:latin typeface="Calibri" pitchFamily="34" charset="0"/>
                <a:cs typeface="Calibri" pitchFamily="34" charset="0"/>
              </a:rPr>
              <a:t>the</a:t>
            </a:r>
            <a:r>
              <a:rPr lang="hr-HR" sz="1500" dirty="0">
                <a:latin typeface="Calibri" pitchFamily="34" charset="0"/>
                <a:cs typeface="Calibri" pitchFamily="34" charset="0"/>
              </a:rPr>
              <a:t> </a:t>
            </a:r>
            <a:r>
              <a:rPr lang="en-US" sz="1500" dirty="0">
                <a:latin typeface="Calibri" pitchFamily="34" charset="0"/>
                <a:cs typeface="Calibri" pitchFamily="34" charset="0"/>
              </a:rPr>
              <a:t>production</a:t>
            </a:r>
            <a:r>
              <a:rPr lang="hr-HR" sz="1500" dirty="0">
                <a:latin typeface="Calibri" pitchFamily="34" charset="0"/>
                <a:cs typeface="Calibri" pitchFamily="34" charset="0"/>
              </a:rPr>
              <a:t> </a:t>
            </a:r>
            <a:r>
              <a:rPr lang="en-US" sz="1500" dirty="0">
                <a:latin typeface="Calibri" pitchFamily="34" charset="0"/>
                <a:cs typeface="Calibri" pitchFamily="34" charset="0"/>
              </a:rPr>
              <a:t>process</a:t>
            </a:r>
            <a:r>
              <a:rPr lang="hr-HR" sz="1500" dirty="0">
                <a:latin typeface="Calibri" pitchFamily="34" charset="0"/>
                <a:cs typeface="Calibri" pitchFamily="34" charset="0"/>
              </a:rPr>
              <a:t> </a:t>
            </a:r>
            <a:r>
              <a:rPr lang="en-US" sz="1500" dirty="0">
                <a:latin typeface="Calibri" pitchFamily="34" charset="0"/>
                <a:cs typeface="Calibri" pitchFamily="34" charset="0"/>
              </a:rPr>
              <a:t>which</a:t>
            </a:r>
            <a:r>
              <a:rPr lang="hr-HR" sz="1500" dirty="0">
                <a:latin typeface="Calibri" pitchFamily="34" charset="0"/>
                <a:cs typeface="Calibri" pitchFamily="34" charset="0"/>
              </a:rPr>
              <a:t> </a:t>
            </a:r>
            <a:r>
              <a:rPr lang="en-US" sz="1500" dirty="0">
                <a:latin typeface="Calibri" pitchFamily="34" charset="0"/>
                <a:cs typeface="Calibri" pitchFamily="34" charset="0"/>
              </a:rPr>
              <a:t>insures</a:t>
            </a:r>
            <a:r>
              <a:rPr lang="hr-HR" sz="1500" dirty="0">
                <a:latin typeface="Calibri" pitchFamily="34" charset="0"/>
                <a:cs typeface="Calibri" pitchFamily="34" charset="0"/>
              </a:rPr>
              <a:t> </a:t>
            </a:r>
            <a:r>
              <a:rPr lang="en-US" sz="1500" dirty="0">
                <a:latin typeface="Calibri" pitchFamily="34" charset="0"/>
                <a:cs typeface="Calibri" pitchFamily="34" charset="0"/>
              </a:rPr>
              <a:t>high</a:t>
            </a:r>
            <a:r>
              <a:rPr lang="hr-HR" sz="1500" dirty="0">
                <a:latin typeface="Calibri" pitchFamily="34" charset="0"/>
                <a:cs typeface="Calibri" pitchFamily="34" charset="0"/>
              </a:rPr>
              <a:t> </a:t>
            </a:r>
            <a:r>
              <a:rPr lang="en-US" sz="1500" dirty="0">
                <a:latin typeface="Calibri" pitchFamily="34" charset="0"/>
                <a:cs typeface="Calibri" pitchFamily="34" charset="0"/>
              </a:rPr>
              <a:t>standards</a:t>
            </a:r>
            <a:r>
              <a:rPr lang="hr-HR" sz="1500" dirty="0">
                <a:latin typeface="Calibri" pitchFamily="34" charset="0"/>
                <a:cs typeface="Calibri" pitchFamily="34" charset="0"/>
              </a:rPr>
              <a:t> </a:t>
            </a:r>
            <a:r>
              <a:rPr lang="en-US" sz="1500" dirty="0">
                <a:latin typeface="Calibri" pitchFamily="34" charset="0"/>
                <a:cs typeface="Calibri" pitchFamily="34" charset="0"/>
              </a:rPr>
              <a:t>of</a:t>
            </a:r>
            <a:r>
              <a:rPr lang="hr-HR" sz="1500" dirty="0">
                <a:latin typeface="Calibri" pitchFamily="34" charset="0"/>
                <a:cs typeface="Calibri" pitchFamily="34" charset="0"/>
              </a:rPr>
              <a:t> </a:t>
            </a:r>
            <a:r>
              <a:rPr lang="en-US" sz="1500" dirty="0">
                <a:latin typeface="Calibri" pitchFamily="34" charset="0"/>
                <a:cs typeface="Calibri" pitchFamily="34" charset="0"/>
              </a:rPr>
              <a:t>quality</a:t>
            </a:r>
            <a:r>
              <a:rPr lang="hr-HR" sz="1500" dirty="0">
                <a:latin typeface="Calibri" pitchFamily="34" charset="0"/>
                <a:cs typeface="Calibri" pitchFamily="34" charset="0"/>
              </a:rPr>
              <a:t> </a:t>
            </a:r>
            <a:r>
              <a:rPr lang="en-US" sz="1500" dirty="0">
                <a:latin typeface="Calibri" pitchFamily="34" charset="0"/>
                <a:cs typeface="Calibri" pitchFamily="34" charset="0"/>
              </a:rPr>
              <a:t>and</a:t>
            </a:r>
            <a:r>
              <a:rPr lang="hr-HR" sz="1500" dirty="0">
                <a:latin typeface="Calibri" pitchFamily="34" charset="0"/>
                <a:cs typeface="Calibri" pitchFamily="34" charset="0"/>
              </a:rPr>
              <a:t> </a:t>
            </a:r>
            <a:r>
              <a:rPr lang="en-US" sz="1500" dirty="0">
                <a:latin typeface="Calibri" pitchFamily="34" charset="0"/>
                <a:cs typeface="Calibri" pitchFamily="34" charset="0"/>
              </a:rPr>
              <a:t>food</a:t>
            </a:r>
            <a:r>
              <a:rPr lang="hr-HR" sz="1500" dirty="0">
                <a:latin typeface="Calibri" pitchFamily="34" charset="0"/>
                <a:cs typeface="Calibri" pitchFamily="34" charset="0"/>
              </a:rPr>
              <a:t> </a:t>
            </a:r>
            <a:r>
              <a:rPr lang="en-US" sz="1500" dirty="0">
                <a:latin typeface="Calibri" pitchFamily="34" charset="0"/>
                <a:cs typeface="Calibri" pitchFamily="34" charset="0"/>
              </a:rPr>
              <a:t>safety</a:t>
            </a:r>
            <a:r>
              <a:rPr lang="vi-VN" sz="1500" dirty="0">
                <a:latin typeface="Calibri" pitchFamily="34" charset="0"/>
                <a:cs typeface="Calibri" pitchFamily="34" charset="0"/>
              </a:rPr>
              <a:t>. </a:t>
            </a:r>
            <a:endParaRPr lang="hr-HR" sz="1500" dirty="0">
              <a:latin typeface="Calibri" pitchFamily="34" charset="0"/>
              <a:cs typeface="Calibri" pitchFamily="34" charset="0"/>
            </a:endParaRPr>
          </a:p>
          <a:p>
            <a:pPr algn="just">
              <a:spcBef>
                <a:spcPts val="600"/>
              </a:spcBef>
            </a:pPr>
            <a:r>
              <a:rPr lang="en-GB" sz="1500" dirty="0">
                <a:latin typeface="Calibri" pitchFamily="34" charset="0"/>
                <a:cs typeface="Calibri" pitchFamily="34" charset="0"/>
              </a:rPr>
              <a:t>In 2018. we are implementing the prestige IFS standard for production of private label products.</a:t>
            </a:r>
          </a:p>
          <a:p>
            <a:pPr algn="just">
              <a:spcBef>
                <a:spcPts val="1200"/>
              </a:spcBef>
            </a:pPr>
            <a:r>
              <a:rPr lang="hr-HR" sz="1500" b="1" dirty="0">
                <a:latin typeface="Calibri" pitchFamily="34" charset="0"/>
                <a:cs typeface="Calibri" pitchFamily="34" charset="0"/>
              </a:rPr>
              <a:t>OUR MISSION</a:t>
            </a:r>
            <a:r>
              <a:rPr lang="vi-VN" sz="1500" dirty="0">
                <a:latin typeface="Calibri" pitchFamily="34" charset="0"/>
                <a:cs typeface="Calibri" pitchFamily="34" charset="0"/>
              </a:rPr>
              <a:t> </a:t>
            </a:r>
            <a:r>
              <a:rPr lang="hr-HR" sz="1500" dirty="0">
                <a:latin typeface="Calibri" pitchFamily="34" charset="0"/>
                <a:cs typeface="Calibri" pitchFamily="34" charset="0"/>
              </a:rPr>
              <a:t>is to </a:t>
            </a:r>
            <a:r>
              <a:rPr lang="en-US" sz="1500" dirty="0">
                <a:latin typeface="Calibri" pitchFamily="34" charset="0"/>
                <a:cs typeface="Calibri" pitchFamily="34" charset="0"/>
              </a:rPr>
              <a:t>make</a:t>
            </a:r>
            <a:r>
              <a:rPr lang="hr-HR" sz="1500" dirty="0">
                <a:latin typeface="Calibri" pitchFamily="34" charset="0"/>
                <a:cs typeface="Calibri" pitchFamily="34" charset="0"/>
              </a:rPr>
              <a:t> </a:t>
            </a:r>
            <a:r>
              <a:rPr lang="en-US" sz="1500" dirty="0">
                <a:latin typeface="Calibri" pitchFamily="34" charset="0"/>
                <a:cs typeface="Calibri" pitchFamily="34" charset="0"/>
              </a:rPr>
              <a:t>our</a:t>
            </a:r>
            <a:r>
              <a:rPr lang="hr-HR" sz="1500" dirty="0">
                <a:latin typeface="Calibri" pitchFamily="34" charset="0"/>
                <a:cs typeface="Calibri" pitchFamily="34" charset="0"/>
              </a:rPr>
              <a:t> </a:t>
            </a:r>
            <a:r>
              <a:rPr lang="en-US" sz="1500" dirty="0">
                <a:latin typeface="Calibri" pitchFamily="34" charset="0"/>
                <a:cs typeface="Calibri" pitchFamily="34" charset="0"/>
              </a:rPr>
              <a:t>products</a:t>
            </a:r>
            <a:r>
              <a:rPr lang="hr-HR" sz="1500" dirty="0">
                <a:latin typeface="Calibri" pitchFamily="34" charset="0"/>
                <a:cs typeface="Calibri" pitchFamily="34" charset="0"/>
              </a:rPr>
              <a:t> </a:t>
            </a:r>
            <a:r>
              <a:rPr lang="en-US" sz="1500" dirty="0">
                <a:latin typeface="Calibri" pitchFamily="34" charset="0"/>
                <a:cs typeface="Calibri" pitchFamily="34" charset="0"/>
              </a:rPr>
              <a:t>meet</a:t>
            </a:r>
            <a:r>
              <a:rPr lang="hr-HR" sz="1500" dirty="0">
                <a:latin typeface="Calibri" pitchFamily="34" charset="0"/>
                <a:cs typeface="Calibri" pitchFamily="34" charset="0"/>
              </a:rPr>
              <a:t> </a:t>
            </a:r>
            <a:r>
              <a:rPr lang="en-US" sz="1500" dirty="0">
                <a:latin typeface="Calibri" pitchFamily="34" charset="0"/>
                <a:cs typeface="Calibri" pitchFamily="34" charset="0"/>
              </a:rPr>
              <a:t>your</a:t>
            </a:r>
            <a:r>
              <a:rPr lang="hr-HR" sz="1500" dirty="0">
                <a:latin typeface="Calibri" pitchFamily="34" charset="0"/>
                <a:cs typeface="Calibri" pitchFamily="34" charset="0"/>
              </a:rPr>
              <a:t> </a:t>
            </a:r>
            <a:r>
              <a:rPr lang="en-US" sz="1500" dirty="0">
                <a:latin typeface="Calibri" pitchFamily="34" charset="0"/>
                <a:cs typeface="Calibri" pitchFamily="34" charset="0"/>
              </a:rPr>
              <a:t>expectations</a:t>
            </a:r>
            <a:r>
              <a:rPr lang="hr-HR" sz="1500" dirty="0">
                <a:latin typeface="Calibri" pitchFamily="34" charset="0"/>
                <a:cs typeface="Calibri" pitchFamily="34" charset="0"/>
              </a:rPr>
              <a:t> </a:t>
            </a:r>
            <a:r>
              <a:rPr lang="en-US" sz="1500" dirty="0">
                <a:latin typeface="Calibri" pitchFamily="34" charset="0"/>
                <a:cs typeface="Calibri" pitchFamily="34" charset="0"/>
              </a:rPr>
              <a:t>with</a:t>
            </a:r>
            <a:r>
              <a:rPr lang="hr-HR" sz="1500" dirty="0">
                <a:latin typeface="Calibri" pitchFamily="34" charset="0"/>
                <a:cs typeface="Calibri" pitchFamily="34" charset="0"/>
              </a:rPr>
              <a:t> </a:t>
            </a:r>
            <a:r>
              <a:rPr lang="en-US" sz="1500" dirty="0">
                <a:latin typeface="Calibri" pitchFamily="34" charset="0"/>
                <a:cs typeface="Calibri" pitchFamily="34" charset="0"/>
              </a:rPr>
              <a:t>every</a:t>
            </a:r>
            <a:r>
              <a:rPr lang="hr-HR" sz="1500" dirty="0">
                <a:latin typeface="Calibri" pitchFamily="34" charset="0"/>
                <a:cs typeface="Calibri" pitchFamily="34" charset="0"/>
              </a:rPr>
              <a:t> </a:t>
            </a:r>
            <a:r>
              <a:rPr lang="en-US" sz="1500" dirty="0">
                <a:latin typeface="Calibri" pitchFamily="34" charset="0"/>
                <a:cs typeface="Calibri" pitchFamily="34" charset="0"/>
              </a:rPr>
              <a:t>cup</a:t>
            </a:r>
            <a:r>
              <a:rPr lang="hr-HR" sz="1500" dirty="0">
                <a:latin typeface="Calibri" pitchFamily="34" charset="0"/>
                <a:cs typeface="Calibri" pitchFamily="34" charset="0"/>
              </a:rPr>
              <a:t> – </a:t>
            </a:r>
            <a:r>
              <a:rPr lang="en-US" sz="1500" dirty="0">
                <a:latin typeface="Calibri" pitchFamily="34" charset="0"/>
                <a:cs typeface="Calibri" pitchFamily="34" charset="0"/>
              </a:rPr>
              <a:t>every</a:t>
            </a:r>
            <a:r>
              <a:rPr lang="hr-HR" sz="1500" dirty="0">
                <a:latin typeface="Calibri" pitchFamily="34" charset="0"/>
                <a:cs typeface="Calibri" pitchFamily="34" charset="0"/>
              </a:rPr>
              <a:t> </a:t>
            </a:r>
            <a:r>
              <a:rPr lang="en-US" sz="1500" dirty="0">
                <a:latin typeface="Calibri" pitchFamily="34" charset="0"/>
                <a:cs typeface="Calibri" pitchFamily="34" charset="0"/>
              </a:rPr>
              <a:t>day</a:t>
            </a:r>
            <a:r>
              <a:rPr lang="hr-HR" sz="1500" dirty="0">
                <a:latin typeface="Calibri" pitchFamily="34" charset="0"/>
                <a:cs typeface="Calibri" pitchFamily="34" charset="0"/>
              </a:rPr>
              <a:t>.</a:t>
            </a:r>
          </a:p>
          <a:p>
            <a:pPr algn="just">
              <a:spcBef>
                <a:spcPts val="1200"/>
              </a:spcBef>
            </a:pPr>
            <a:r>
              <a:rPr lang="hr-HR" sz="1500" b="1" dirty="0">
                <a:latin typeface="Calibri" pitchFamily="34" charset="0"/>
                <a:cs typeface="Calibri" pitchFamily="34" charset="0"/>
              </a:rPr>
              <a:t>OUR QUALITY POLICY</a:t>
            </a:r>
            <a:r>
              <a:rPr lang="vi-VN" sz="1500" b="1" dirty="0">
                <a:latin typeface="Calibri" pitchFamily="34" charset="0"/>
                <a:cs typeface="Calibri" pitchFamily="34" charset="0"/>
              </a:rPr>
              <a:t> </a:t>
            </a:r>
            <a:r>
              <a:rPr lang="en-US" sz="1500" dirty="0">
                <a:latin typeface="Calibri" pitchFamily="34" charset="0"/>
                <a:cs typeface="Calibri" pitchFamily="34" charset="0"/>
              </a:rPr>
              <a:t>is the cornerstone of our business. Ensuring high quality of every product is the guideline</a:t>
            </a:r>
            <a:r>
              <a:rPr lang="hr-HR" sz="1500" dirty="0">
                <a:latin typeface="Calibri" pitchFamily="34" charset="0"/>
                <a:cs typeface="Calibri" pitchFamily="34" charset="0"/>
              </a:rPr>
              <a:t> </a:t>
            </a:r>
            <a:r>
              <a:rPr lang="en-US" sz="1500" dirty="0">
                <a:latin typeface="Calibri" pitchFamily="34" charset="0"/>
                <a:cs typeface="Calibri" pitchFamily="34" charset="0"/>
              </a:rPr>
              <a:t>and guarantee for our consumers</a:t>
            </a:r>
            <a:r>
              <a:rPr lang="hr-HR" sz="1500" dirty="0">
                <a:latin typeface="Calibri" pitchFamily="34" charset="0"/>
                <a:cs typeface="Calibri" pitchFamily="34" charset="0"/>
              </a:rPr>
              <a:t>, </a:t>
            </a:r>
            <a:r>
              <a:rPr lang="en-US" sz="1500" dirty="0">
                <a:latin typeface="Calibri" pitchFamily="34" charset="0"/>
                <a:cs typeface="Calibri" pitchFamily="34" charset="0"/>
              </a:rPr>
              <a:t>clients</a:t>
            </a:r>
            <a:r>
              <a:rPr lang="hr-HR" sz="1500" dirty="0">
                <a:latin typeface="Calibri" pitchFamily="34" charset="0"/>
                <a:cs typeface="Calibri" pitchFamily="34" charset="0"/>
              </a:rPr>
              <a:t> </a:t>
            </a:r>
            <a:r>
              <a:rPr lang="en-US" sz="1500" dirty="0">
                <a:latin typeface="Calibri" pitchFamily="34" charset="0"/>
                <a:cs typeface="Calibri" pitchFamily="34" charset="0"/>
              </a:rPr>
              <a:t>and</a:t>
            </a:r>
            <a:r>
              <a:rPr lang="hr-HR" sz="1500" dirty="0">
                <a:latin typeface="Calibri" pitchFamily="34" charset="0"/>
                <a:cs typeface="Calibri" pitchFamily="34" charset="0"/>
              </a:rPr>
              <a:t> </a:t>
            </a:r>
            <a:r>
              <a:rPr lang="en-US" sz="1500" dirty="0">
                <a:latin typeface="Calibri" pitchFamily="34" charset="0"/>
                <a:cs typeface="Calibri" pitchFamily="34" charset="0"/>
              </a:rPr>
              <a:t>partners</a:t>
            </a:r>
            <a:r>
              <a:rPr lang="hr-HR" sz="1500" dirty="0">
                <a:latin typeface="Calibri" pitchFamily="34" charset="0"/>
                <a:cs typeface="Calibri" pitchFamily="34" charset="0"/>
              </a:rPr>
              <a:t>.</a:t>
            </a:r>
          </a:p>
          <a:p>
            <a:pPr algn="ctr">
              <a:spcBef>
                <a:spcPts val="1200"/>
              </a:spcBef>
            </a:pPr>
            <a:r>
              <a:rPr lang="hr-HR" sz="1500" b="1" i="1" dirty="0">
                <a:latin typeface="Calibri" pitchFamily="34" charset="0"/>
                <a:cs typeface="Calibri" pitchFamily="34" charset="0"/>
              </a:rPr>
              <a:t>‘’</a:t>
            </a:r>
            <a:r>
              <a:rPr lang="en-US" sz="1500" b="1" i="1" dirty="0">
                <a:latin typeface="Calibri" pitchFamily="34" charset="0"/>
                <a:cs typeface="Calibri" pitchFamily="34" charset="0"/>
              </a:rPr>
              <a:t>Quality is our secret ingredient</a:t>
            </a:r>
            <a:r>
              <a:rPr lang="hr-HR" sz="1500" b="1" i="1" dirty="0">
                <a:latin typeface="Calibri" pitchFamily="34" charset="0"/>
                <a:cs typeface="Calibri" pitchFamily="34" charset="0"/>
              </a:rPr>
              <a:t>.’’</a:t>
            </a:r>
            <a:endParaRPr lang="en-US" sz="1500" b="1" i="1" dirty="0">
              <a:latin typeface="Calibri" pitchFamily="34" charset="0"/>
              <a:cs typeface="Calibri" pitchFamily="34" charset="0"/>
            </a:endParaRPr>
          </a:p>
        </p:txBody>
      </p:sp>
      <p:sp>
        <p:nvSpPr>
          <p:cNvPr id="13" name="TekstniOkvir 12"/>
          <p:cNvSpPr txBox="1"/>
          <p:nvPr/>
        </p:nvSpPr>
        <p:spPr>
          <a:xfrm>
            <a:off x="4283968" y="4437112"/>
            <a:ext cx="4464496" cy="20159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Aft>
                <a:spcPts val="600"/>
              </a:spcAft>
            </a:pPr>
            <a:r>
              <a:rPr lang="en-US" sz="2000" b="1" dirty="0">
                <a:latin typeface="Calibri" pitchFamily="34" charset="0"/>
                <a:cs typeface="Calibri" pitchFamily="34" charset="0"/>
              </a:rPr>
              <a:t>Introduction in numbers:</a:t>
            </a:r>
          </a:p>
          <a:p>
            <a:pPr marL="285750" indent="-285750">
              <a:buFontTx/>
              <a:buChar char="-"/>
            </a:pPr>
            <a:r>
              <a:rPr lang="en-US" sz="2000" b="1" dirty="0">
                <a:latin typeface="Calibri" pitchFamily="34" charset="0"/>
                <a:cs typeface="Calibri" pitchFamily="34" charset="0"/>
              </a:rPr>
              <a:t>800</a:t>
            </a:r>
            <a:r>
              <a:rPr lang="en-US" sz="2000" dirty="0">
                <a:latin typeface="Calibri" pitchFamily="34" charset="0"/>
                <a:cs typeface="Calibri" pitchFamily="34" charset="0"/>
              </a:rPr>
              <a:t> m</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production facility area</a:t>
            </a:r>
          </a:p>
          <a:p>
            <a:pPr marL="285750" indent="-285750">
              <a:buFontTx/>
              <a:buChar char="-"/>
            </a:pPr>
            <a:r>
              <a:rPr lang="en-US" sz="2000" b="1" dirty="0">
                <a:latin typeface="Calibri" pitchFamily="34" charset="0"/>
                <a:cs typeface="Calibri" pitchFamily="34" charset="0"/>
              </a:rPr>
              <a:t>2</a:t>
            </a:r>
            <a:r>
              <a:rPr lang="hr-HR" sz="2000" b="1" dirty="0">
                <a:latin typeface="Calibri" pitchFamily="34" charset="0"/>
                <a:cs typeface="Calibri" pitchFamily="34" charset="0"/>
              </a:rPr>
              <a:t>4</a:t>
            </a:r>
            <a:r>
              <a:rPr lang="en-US" sz="2000" dirty="0">
                <a:latin typeface="Calibri" pitchFamily="34" charset="0"/>
                <a:cs typeface="Calibri" pitchFamily="34" charset="0"/>
              </a:rPr>
              <a:t> years of business</a:t>
            </a:r>
          </a:p>
          <a:p>
            <a:pPr marL="285750" indent="-285750">
              <a:buFontTx/>
              <a:buChar char="-"/>
            </a:pPr>
            <a:r>
              <a:rPr lang="hr-HR" sz="2000" b="1" dirty="0">
                <a:latin typeface="Calibri" pitchFamily="34" charset="0"/>
                <a:cs typeface="Calibri" pitchFamily="34" charset="0"/>
              </a:rPr>
              <a:t>&gt; </a:t>
            </a:r>
            <a:r>
              <a:rPr lang="en-US" sz="2000" b="1" dirty="0">
                <a:latin typeface="Calibri" pitchFamily="34" charset="0"/>
                <a:cs typeface="Calibri" pitchFamily="34" charset="0"/>
              </a:rPr>
              <a:t>20</a:t>
            </a:r>
            <a:r>
              <a:rPr lang="en-US" sz="2000" dirty="0">
                <a:latin typeface="Calibri" pitchFamily="34" charset="0"/>
                <a:cs typeface="Calibri" pitchFamily="34" charset="0"/>
              </a:rPr>
              <a:t> different products</a:t>
            </a:r>
          </a:p>
          <a:p>
            <a:pPr marL="285750" indent="-285750">
              <a:buFontTx/>
              <a:buChar char="-"/>
            </a:pPr>
            <a:r>
              <a:rPr lang="en-US" sz="2000" b="1" dirty="0">
                <a:latin typeface="Calibri" pitchFamily="34" charset="0"/>
                <a:cs typeface="Calibri" pitchFamily="34" charset="0"/>
              </a:rPr>
              <a:t>200</a:t>
            </a:r>
            <a:r>
              <a:rPr lang="en-US" sz="2000" dirty="0">
                <a:latin typeface="Calibri" pitchFamily="34" charset="0"/>
                <a:cs typeface="Calibri" pitchFamily="34" charset="0"/>
              </a:rPr>
              <a:t> t/annual</a:t>
            </a:r>
            <a:r>
              <a:rPr lang="hr-HR" sz="2000" dirty="0">
                <a:latin typeface="Calibri" pitchFamily="34" charset="0"/>
                <a:cs typeface="Calibri" pitchFamily="34" charset="0"/>
              </a:rPr>
              <a:t>l</a:t>
            </a:r>
            <a:r>
              <a:rPr lang="en-US" sz="2000" dirty="0">
                <a:latin typeface="Calibri" pitchFamily="34" charset="0"/>
                <a:cs typeface="Calibri" pitchFamily="34" charset="0"/>
              </a:rPr>
              <a:t>y of coffee and instant coffee drinks</a:t>
            </a:r>
            <a:r>
              <a:rPr lang="hr-HR" sz="2000" dirty="0">
                <a:latin typeface="Calibri" pitchFamily="34" charset="0"/>
                <a:cs typeface="Calibri" pitchFamily="34" charset="0"/>
              </a:rPr>
              <a:t> </a:t>
            </a:r>
            <a:r>
              <a:rPr lang="en-US" sz="2000" dirty="0">
                <a:latin typeface="Calibri" pitchFamily="34" charset="0"/>
                <a:cs typeface="Calibri" pitchFamily="34" charset="0"/>
              </a:rPr>
              <a:t>produced</a:t>
            </a:r>
          </a:p>
        </p:txBody>
      </p:sp>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47" y="188640"/>
            <a:ext cx="1625049" cy="79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414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Functional</a:t>
            </a:r>
            <a:r>
              <a:rPr lang="hr-HR" sz="4800" i="1" dirty="0">
                <a:solidFill>
                  <a:schemeClr val="tx1"/>
                </a:solidFill>
                <a:latin typeface="Calibri" pitchFamily="34" charset="0"/>
                <a:cs typeface="Calibri" pitchFamily="34" charset="0"/>
              </a:rPr>
              <a:t> </a:t>
            </a:r>
            <a:r>
              <a:rPr lang="en-US" sz="4800" i="1" dirty="0">
                <a:solidFill>
                  <a:schemeClr val="tx1"/>
                </a:solidFill>
                <a:latin typeface="Calibri" pitchFamily="34" charset="0"/>
                <a:cs typeface="Calibri" pitchFamily="34" charset="0"/>
              </a:rPr>
              <a:t>instant coffee mix</a:t>
            </a:r>
            <a:r>
              <a:rPr lang="hr-HR" sz="4800" i="1" dirty="0">
                <a:solidFill>
                  <a:schemeClr val="tx1"/>
                </a:solidFill>
                <a:latin typeface="Calibri" pitchFamily="34" charset="0"/>
                <a:cs typeface="Calibri" pitchFamily="34" charset="0"/>
              </a:rPr>
              <a:t>es</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4932040" y="929649"/>
            <a:ext cx="4176464" cy="2859391"/>
          </a:xfrm>
        </p:spPr>
        <p:txBody>
          <a:bodyPr>
            <a:noAutofit/>
          </a:bodyPr>
          <a:lstStyle/>
          <a:p>
            <a:pPr marL="109728" indent="0" algn="ctr">
              <a:buNone/>
            </a:pPr>
            <a:r>
              <a:rPr lang="en-US" sz="2800" b="1" i="1" dirty="0">
                <a:solidFill>
                  <a:schemeClr val="bg1"/>
                </a:solidFill>
                <a:latin typeface="Arial Narrow" pitchFamily="34" charset="0"/>
              </a:rPr>
              <a:t>GREEN CAFFE</a:t>
            </a:r>
            <a:r>
              <a:rPr lang="hr-HR" sz="2800" b="1" i="1" dirty="0">
                <a:solidFill>
                  <a:schemeClr val="bg1"/>
                </a:solidFill>
                <a:latin typeface="Arial Narrow" pitchFamily="34" charset="0"/>
              </a:rPr>
              <a:t> </a:t>
            </a:r>
            <a:r>
              <a:rPr lang="en-US" sz="2800" b="1" i="1" baseline="30000" dirty="0">
                <a:solidFill>
                  <a:schemeClr val="bg1"/>
                </a:solidFill>
                <a:latin typeface="Arial Narrow" pitchFamily="34" charset="0"/>
              </a:rPr>
              <a:t>®</a:t>
            </a:r>
            <a:endParaRPr lang="hr-HR" sz="1800" i="1" baseline="30000" dirty="0">
              <a:solidFill>
                <a:schemeClr val="bg1"/>
              </a:solidFill>
              <a:latin typeface="Arial Narrow" pitchFamily="34" charset="0"/>
            </a:endParaRPr>
          </a:p>
          <a:p>
            <a:pPr marL="109728" indent="0" algn="ctr">
              <a:buNone/>
            </a:pPr>
            <a:r>
              <a:rPr lang="en-US" sz="1800" b="1" i="1" dirty="0">
                <a:solidFill>
                  <a:schemeClr val="bg1"/>
                </a:solidFill>
                <a:latin typeface="Arial Narrow" pitchFamily="34" charset="0"/>
              </a:rPr>
              <a:t>a unique blend of high quality instant coffee and green coffee bean extract with minimal of 45 % </a:t>
            </a:r>
            <a:r>
              <a:rPr lang="en-US" sz="1800" b="1" i="1" dirty="0" err="1">
                <a:solidFill>
                  <a:schemeClr val="bg1"/>
                </a:solidFill>
                <a:latin typeface="Arial Narrow" pitchFamily="34" charset="0"/>
              </a:rPr>
              <a:t>Chlorogenic</a:t>
            </a:r>
            <a:r>
              <a:rPr lang="en-US" sz="1800" b="1" i="1" dirty="0">
                <a:solidFill>
                  <a:schemeClr val="bg1"/>
                </a:solidFill>
                <a:latin typeface="Arial Narrow" pitchFamily="34" charset="0"/>
              </a:rPr>
              <a:t> acid rich in antioxidants and fiber. Just empty the conveniently packaged single-serving sachet in a cup and pour over with hot water and enjoy. </a:t>
            </a:r>
            <a:endParaRPr lang="hr-HR" sz="1800" b="1" i="1" dirty="0">
              <a:solidFill>
                <a:schemeClr val="bg1"/>
              </a:solidFill>
              <a:latin typeface="Arial Narrow"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4932040" y="37257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7037637" y="37257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5004048" y="383587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sp>
        <p:nvSpPr>
          <p:cNvPr id="10" name="Akcijski gumb: Informacije 9">
            <a:hlinkClick r:id="" action="ppaction://hlinkshowjump?jump=nextslide" highlightClick="1"/>
          </p:cNvPr>
          <p:cNvSpPr/>
          <p:nvPr/>
        </p:nvSpPr>
        <p:spPr>
          <a:xfrm>
            <a:off x="7109645" y="386538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48" y="4117414"/>
            <a:ext cx="360000" cy="360000"/>
          </a:xfrm>
          <a:prstGeom prst="rect">
            <a:avLst/>
          </a:prstGeom>
        </p:spPr>
      </p:pic>
      <p:pic>
        <p:nvPicPr>
          <p:cNvPr id="13" name="Slika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249" y="4117414"/>
            <a:ext cx="360000" cy="360000"/>
          </a:xfrm>
          <a:prstGeom prst="rect">
            <a:avLst/>
          </a:prstGeom>
        </p:spPr>
      </p:pic>
      <p:sp>
        <p:nvSpPr>
          <p:cNvPr id="2" name="Pravokutnik 1"/>
          <p:cNvSpPr/>
          <p:nvPr/>
        </p:nvSpPr>
        <p:spPr>
          <a:xfrm>
            <a:off x="3746185" y="4892968"/>
            <a:ext cx="5148064" cy="1569660"/>
          </a:xfrm>
          <a:prstGeom prst="rect">
            <a:avLst/>
          </a:prstGeom>
          <a:ln w="3175">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pPr lvl="0">
              <a:buFont typeface="Wingdings" pitchFamily="2" charset="2"/>
              <a:buChar char="ü"/>
            </a:pPr>
            <a:r>
              <a:rPr lang="hr-HR" sz="1600" b="1" i="1" dirty="0">
                <a:latin typeface="Arial Narrow" pitchFamily="34" charset="0"/>
              </a:rPr>
              <a:t> </a:t>
            </a:r>
            <a:r>
              <a:rPr lang="en-US" sz="1600" b="1" i="1" dirty="0">
                <a:latin typeface="Arial Narrow" pitchFamily="34" charset="0"/>
              </a:rPr>
              <a:t>No added sugars</a:t>
            </a:r>
            <a:endParaRPr lang="hr-HR" sz="1600" b="1" i="1" dirty="0">
              <a:latin typeface="Arial Narrow" pitchFamily="34" charset="0"/>
            </a:endParaRPr>
          </a:p>
          <a:p>
            <a:pPr lvl="0">
              <a:buFont typeface="Wingdings" pitchFamily="2" charset="2"/>
              <a:buChar char="ü"/>
            </a:pPr>
            <a:r>
              <a:rPr lang="hr-HR" sz="1600" b="1" i="1" dirty="0">
                <a:latin typeface="Arial Narrow" pitchFamily="34" charset="0"/>
              </a:rPr>
              <a:t> </a:t>
            </a:r>
            <a:r>
              <a:rPr lang="en-US" sz="1600" b="1" i="1" dirty="0">
                <a:latin typeface="Arial Narrow" pitchFamily="34" charset="0"/>
              </a:rPr>
              <a:t>Enriched with green coffee extract '‘</a:t>
            </a:r>
            <a:r>
              <a:rPr lang="en-US" sz="1600" b="1" i="1" dirty="0" err="1">
                <a:latin typeface="Arial Narrow" pitchFamily="34" charset="0"/>
              </a:rPr>
              <a:t>Caffea</a:t>
            </a:r>
            <a:r>
              <a:rPr lang="en-US" sz="1600" b="1" i="1" dirty="0">
                <a:latin typeface="Arial Narrow" pitchFamily="34" charset="0"/>
              </a:rPr>
              <a:t> </a:t>
            </a:r>
            <a:r>
              <a:rPr lang="en-US" sz="1600" b="1" i="1" dirty="0" err="1">
                <a:latin typeface="Arial Narrow" pitchFamily="34" charset="0"/>
              </a:rPr>
              <a:t>arabica</a:t>
            </a:r>
            <a:r>
              <a:rPr lang="en-US" sz="1600" b="1" i="1" dirty="0">
                <a:latin typeface="Arial Narrow" pitchFamily="34" charset="0"/>
              </a:rPr>
              <a:t>'' </a:t>
            </a:r>
            <a:endParaRPr lang="hr-HR" sz="1600" b="1" i="1" dirty="0">
              <a:latin typeface="Arial Narrow" pitchFamily="34" charset="0"/>
            </a:endParaRPr>
          </a:p>
          <a:p>
            <a:pPr marL="109728" indent="0">
              <a:buNone/>
            </a:pPr>
            <a:r>
              <a:rPr lang="hr-HR" sz="1600" b="1" i="1" dirty="0">
                <a:latin typeface="Arial Narrow" pitchFamily="34" charset="0"/>
              </a:rPr>
              <a:t>  </a:t>
            </a:r>
            <a:r>
              <a:rPr lang="en-US" sz="1600" b="1" i="1" dirty="0">
                <a:latin typeface="Arial Narrow" pitchFamily="34" charset="0"/>
              </a:rPr>
              <a:t>(min. 45% </a:t>
            </a:r>
            <a:r>
              <a:rPr lang="en-US" sz="1600" b="1" i="1" dirty="0" err="1">
                <a:latin typeface="Arial Narrow" pitchFamily="34" charset="0"/>
              </a:rPr>
              <a:t>chlorogenic</a:t>
            </a:r>
            <a:r>
              <a:rPr lang="en-US" sz="1600" b="1" i="1" dirty="0">
                <a:latin typeface="Arial Narrow" pitchFamily="34" charset="0"/>
              </a:rPr>
              <a:t> acid)</a:t>
            </a:r>
            <a:endParaRPr lang="hr-HR" sz="1600" b="1" i="1" dirty="0">
              <a:latin typeface="Arial Narrow" pitchFamily="34" charset="0"/>
            </a:endParaRPr>
          </a:p>
          <a:p>
            <a:pPr lvl="0">
              <a:buFont typeface="Wingdings" pitchFamily="2" charset="2"/>
              <a:buChar char="ü"/>
            </a:pPr>
            <a:r>
              <a:rPr lang="hr-HR" sz="1600" b="1" i="1" dirty="0">
                <a:latin typeface="Arial Narrow" pitchFamily="34" charset="0"/>
              </a:rPr>
              <a:t> </a:t>
            </a:r>
            <a:r>
              <a:rPr lang="en-US" sz="1600" b="1" i="1" dirty="0">
                <a:latin typeface="Arial Narrow" pitchFamily="34" charset="0"/>
              </a:rPr>
              <a:t>Rich in antioxidants</a:t>
            </a:r>
            <a:endParaRPr lang="hr-HR" sz="1600" b="1" i="1" dirty="0">
              <a:latin typeface="Arial Narrow" pitchFamily="34" charset="0"/>
            </a:endParaRPr>
          </a:p>
          <a:p>
            <a:pPr lvl="0">
              <a:buFont typeface="Wingdings" pitchFamily="2" charset="2"/>
              <a:buChar char="ü"/>
            </a:pPr>
            <a:r>
              <a:rPr lang="hr-HR" sz="1600" b="1" i="1" dirty="0">
                <a:latin typeface="Arial Narrow" pitchFamily="34" charset="0"/>
              </a:rPr>
              <a:t> </a:t>
            </a:r>
            <a:r>
              <a:rPr lang="en-US" sz="1600" b="1" i="1" dirty="0">
                <a:latin typeface="Arial Narrow" pitchFamily="34" charset="0"/>
              </a:rPr>
              <a:t>High fiber content</a:t>
            </a:r>
            <a:endParaRPr lang="hr-HR" sz="1600" b="1" i="1" dirty="0">
              <a:latin typeface="Arial Narrow" pitchFamily="34" charset="0"/>
            </a:endParaRPr>
          </a:p>
          <a:p>
            <a:pPr lvl="0">
              <a:buFont typeface="Wingdings" pitchFamily="2" charset="2"/>
              <a:buChar char="ü"/>
            </a:pPr>
            <a:r>
              <a:rPr lang="hr-HR" sz="1600" b="1" i="1" dirty="0">
                <a:latin typeface="Arial Narrow" pitchFamily="34" charset="0"/>
              </a:rPr>
              <a:t> </a:t>
            </a:r>
            <a:r>
              <a:rPr lang="en-US" sz="1600" b="1" i="1" dirty="0">
                <a:latin typeface="Arial Narrow" pitchFamily="34" charset="0"/>
              </a:rPr>
              <a:t>Great taste of high quality instant coffee</a:t>
            </a:r>
            <a:endParaRPr lang="hr-HR" sz="1600" b="1" i="1" dirty="0">
              <a:latin typeface="Arial Narrow" pitchFamily="34" charset="0"/>
            </a:endParaRPr>
          </a:p>
        </p:txBody>
      </p:sp>
    </p:spTree>
    <p:extLst>
      <p:ext uri="{BB962C8B-B14F-4D97-AF65-F5344CB8AC3E}">
        <p14:creationId xmlns:p14="http://schemas.microsoft.com/office/powerpoint/2010/main" val="185572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Functional</a:t>
            </a:r>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coffee mix</a:t>
            </a:r>
            <a:r>
              <a:rPr lang="hr-HR" sz="4000" i="1" dirty="0">
                <a:solidFill>
                  <a:schemeClr val="tx1"/>
                </a:solidFill>
                <a:latin typeface="Calibri" pitchFamily="34" charset="0"/>
                <a:cs typeface="Calibri" pitchFamily="34" charset="0"/>
              </a:rPr>
              <a:t>es</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2486483624"/>
              </p:ext>
            </p:extLst>
          </p:nvPr>
        </p:nvGraphicFramePr>
        <p:xfrm>
          <a:off x="323528" y="2155889"/>
          <a:ext cx="8496944" cy="2351272"/>
        </p:xfrm>
        <a:graphic>
          <a:graphicData uri="http://schemas.openxmlformats.org/drawingml/2006/table">
            <a:tbl>
              <a:tblPr firstRow="1" bandRow="1">
                <a:tableStyleId>{D7AC3CCA-C797-4891-BE02-D94E43425B78}</a:tableStyleId>
              </a:tblPr>
              <a:tblGrid>
                <a:gridCol w="2448272">
                  <a:extLst>
                    <a:ext uri="{9D8B030D-6E8A-4147-A177-3AD203B41FA5}">
                      <a16:colId xmlns:a16="http://schemas.microsoft.com/office/drawing/2014/main" val="20000"/>
                    </a:ext>
                  </a:extLst>
                </a:gridCol>
                <a:gridCol w="118867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79192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454072">
                <a:tc rowSpan="2">
                  <a:txBody>
                    <a:bodyPr/>
                    <a:lstStyle/>
                    <a:p>
                      <a:pPr algn="ctr"/>
                      <a:endParaRPr lang="en-US" noProof="0" dirty="0">
                        <a:latin typeface="Arial Narrow"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Other packaging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carton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00">
                <a:tc rowSpan="5">
                  <a:txBody>
                    <a:bodyPr/>
                    <a:lstStyle/>
                    <a:p>
                      <a:pPr algn="l"/>
                      <a:r>
                        <a:rPr lang="hr-HR" b="1" noProof="0" dirty="0">
                          <a:latin typeface="Arial Narrow" pitchFamily="34" charset="0"/>
                        </a:rPr>
                        <a:t>GREEN</a:t>
                      </a:r>
                      <a:r>
                        <a:rPr lang="hr-HR" b="1" baseline="0" noProof="0" dirty="0">
                          <a:latin typeface="Arial Narrow" pitchFamily="34" charset="0"/>
                        </a:rPr>
                        <a:t> CAFFE </a:t>
                      </a:r>
                    </a:p>
                    <a:p>
                      <a:pPr algn="l"/>
                      <a:r>
                        <a:rPr lang="hr-HR" b="1" baseline="0" noProof="0" dirty="0">
                          <a:latin typeface="Arial Narrow" pitchFamily="34" charset="0"/>
                        </a:rPr>
                        <a:t>INSTANT COFFEE</a:t>
                      </a:r>
                      <a:endParaRPr lang="hr-HR" b="1"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hr-HR" sz="1200" b="0" noProof="0" dirty="0">
                          <a:latin typeface="Arial Narrow" pitchFamily="34" charset="0"/>
                        </a:rPr>
                        <a:t>2,</a:t>
                      </a:r>
                      <a:r>
                        <a:rPr lang="en-US" sz="1200" b="0" noProof="0" dirty="0">
                          <a:latin typeface="Arial Narrow" pitchFamily="34" charset="0"/>
                        </a:rPr>
                        <a:t>5 g stick-pack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hr-HR" sz="1200" b="0" noProof="0" dirty="0">
                          <a:latin typeface="Arial Narrow" pitchFamily="34" charset="0"/>
                        </a:rPr>
                        <a:t>200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r-HR" sz="1100" b="0" noProof="0" dirty="0">
                          <a:solidFill>
                            <a:schemeClr val="tx1"/>
                          </a:solidFill>
                          <a:latin typeface="Arial Narrow" pitchFamily="34" charset="0"/>
                        </a:rPr>
                        <a:t>80/1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80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53.200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00">
                <a:tc vMerge="1">
                  <a:txBody>
                    <a:bodyPr/>
                    <a:lstStyle/>
                    <a:p>
                      <a:endParaRPr lang="hr-HR" dirty="0"/>
                    </a:p>
                  </a:txBody>
                  <a:tcPr>
                    <a:lnT w="12700" cap="flat" cmpd="sng" algn="ctr">
                      <a:solidFill>
                        <a:schemeClr val="tx1"/>
                      </a:solidFill>
                      <a:prstDash val="solid"/>
                      <a:round/>
                      <a:headEnd type="none" w="med" len="med"/>
                      <a:tailEnd type="none" w="med" len="med"/>
                    </a:lnT>
                  </a:tcPr>
                </a:tc>
                <a:tc vMerge="1">
                  <a:txBody>
                    <a:bodyPr/>
                    <a:lstStyle/>
                    <a:p>
                      <a:endParaRPr lang="en-US" sz="1200" b="0" noProof="0" dirty="0">
                        <a:latin typeface="Arial Narrow"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hr-HR" sz="1200" b="0" baseline="0" noProof="0" dirty="0">
                          <a:latin typeface="Arial Narrow" pitchFamily="34" charset="0"/>
                        </a:rPr>
                        <a:t>1.250 </a:t>
                      </a:r>
                      <a:r>
                        <a:rPr lang="en-US" sz="1200" b="0" baseline="0" noProof="0" dirty="0">
                          <a:latin typeface="Arial Narrow" pitchFamily="34" charset="0"/>
                        </a:rPr>
                        <a:t>g</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5</a:t>
                      </a:r>
                      <a:r>
                        <a:rPr lang="en-US" sz="1200" b="0" noProof="0" dirty="0">
                          <a:latin typeface="Arial Narrow" pitchFamily="34"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45.000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50 g </a:t>
                      </a:r>
                      <a:r>
                        <a:rPr lang="hr-HR" sz="1200" b="0" noProof="0" dirty="0" err="1">
                          <a:latin typeface="Arial Narrow" pitchFamily="34" charset="0"/>
                        </a:rPr>
                        <a:t>box</a:t>
                      </a:r>
                      <a:r>
                        <a:rPr lang="hr-HR" sz="1200" b="0" noProof="0" dirty="0">
                          <a:latin typeface="Arial Narrow" pitchFamily="34" charset="0"/>
                        </a:rPr>
                        <a:t> 20/1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hr-HR" sz="1200" b="0" noProof="0" dirty="0">
                          <a:latin typeface="Arial Narrow" pitchFamily="34" charset="0"/>
                        </a:rPr>
                        <a:t>50 g</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Box (20</a:t>
                      </a:r>
                      <a:r>
                        <a:rPr lang="en-US" sz="1100" b="0" baseline="0" noProof="0" dirty="0">
                          <a:latin typeface="Arial Narrow" pitchFamily="34" charset="0"/>
                        </a:rPr>
                        <a:t> servings)</a:t>
                      </a:r>
                      <a:endParaRPr lang="en-US" sz="11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14</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1.260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2560272"/>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947059"/>
                  </a:ext>
                </a:extLst>
              </a:tr>
              <a:tr h="288000">
                <a:tc vMerge="1">
                  <a:txBody>
                    <a:bodyPr/>
                    <a:lstStyle/>
                    <a:p>
                      <a:endParaRPr lang="hr-HR" dirty="0"/>
                    </a:p>
                  </a:txBody>
                  <a:tcPr/>
                </a:tc>
                <a:tc vMerge="1">
                  <a:txBody>
                    <a:bodyPr/>
                    <a:lstStyle/>
                    <a:p>
                      <a:pPr algn="ct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graphicFrame>
        <p:nvGraphicFramePr>
          <p:cNvPr id="7" name="Tablica 6"/>
          <p:cNvGraphicFramePr>
            <a:graphicFrameLocks noGrp="1"/>
          </p:cNvGraphicFramePr>
          <p:nvPr>
            <p:extLst>
              <p:ext uri="{D42A27DB-BD31-4B8C-83A1-F6EECF244321}">
                <p14:modId xmlns:p14="http://schemas.microsoft.com/office/powerpoint/2010/main" val="200522563"/>
              </p:ext>
            </p:extLst>
          </p:nvPr>
        </p:nvGraphicFramePr>
        <p:xfrm>
          <a:off x="4788024" y="4653136"/>
          <a:ext cx="4031099" cy="609600"/>
        </p:xfrm>
        <a:graphic>
          <a:graphicData uri="http://schemas.openxmlformats.org/drawingml/2006/table">
            <a:tbl>
              <a:tblPr firstRow="1" bandRow="1">
                <a:tableStyleId>{5940675A-B579-460E-94D1-54222C63F5DA}</a:tableStyleId>
              </a:tblPr>
              <a:tblGrid>
                <a:gridCol w="4031099">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hr-HR" sz="1400" baseline="0" noProof="0" dirty="0">
                          <a:latin typeface="Arial Narrow" pitchFamily="34" charset="0"/>
                        </a:rPr>
                        <a:t> </a:t>
                      </a:r>
                      <a:r>
                        <a:rPr lang="en-US" sz="1400" noProof="0" dirty="0">
                          <a:latin typeface="Arial Narrow" pitchFamily="34" charset="0"/>
                        </a:rPr>
                        <a:t>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sp>
        <p:nvSpPr>
          <p:cNvPr id="8" name="Zaobljeni pravokutnik 7"/>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1167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863757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Instant</a:t>
            </a:r>
            <a:r>
              <a:rPr lang="hr-HR" sz="4800" i="1" dirty="0">
                <a:solidFill>
                  <a:schemeClr val="tx1"/>
                </a:solidFill>
                <a:latin typeface="Calibri" pitchFamily="34" charset="0"/>
                <a:cs typeface="Calibri" pitchFamily="34" charset="0"/>
              </a:rPr>
              <a:t> </a:t>
            </a:r>
            <a:r>
              <a:rPr lang="en-US" sz="4800" i="1" dirty="0">
                <a:solidFill>
                  <a:schemeClr val="tx1"/>
                </a:solidFill>
                <a:latin typeface="Calibri" pitchFamily="34" charset="0"/>
                <a:cs typeface="Calibri" pitchFamily="34" charset="0"/>
              </a:rPr>
              <a:t>coffee</a:t>
            </a:r>
            <a:r>
              <a:rPr lang="hr-HR" sz="4800" i="1" dirty="0">
                <a:solidFill>
                  <a:schemeClr val="tx1"/>
                </a:solidFill>
                <a:latin typeface="Calibri" pitchFamily="34" charset="0"/>
                <a:cs typeface="Calibri" pitchFamily="34" charset="0"/>
              </a:rPr>
              <a:t> </a:t>
            </a:r>
            <a:r>
              <a:rPr lang="en-US" sz="4800" i="1" dirty="0">
                <a:solidFill>
                  <a:schemeClr val="tx1"/>
                </a:solidFill>
                <a:latin typeface="Calibri" pitchFamily="34" charset="0"/>
                <a:cs typeface="Calibri" pitchFamily="34" charset="0"/>
              </a:rPr>
              <a:t>substitute</a:t>
            </a:r>
            <a:r>
              <a:rPr lang="hr-HR" sz="4800" i="1" dirty="0">
                <a:solidFill>
                  <a:schemeClr val="tx1"/>
                </a:solidFill>
                <a:latin typeface="Calibri" pitchFamily="34" charset="0"/>
                <a:cs typeface="Calibri" pitchFamily="34" charset="0"/>
              </a:rPr>
              <a:t>s</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395536" y="1196752"/>
            <a:ext cx="8352928" cy="2435912"/>
          </a:xfrm>
        </p:spPr>
        <p:txBody>
          <a:bodyPr>
            <a:noAutofit/>
          </a:bodyPr>
          <a:lstStyle/>
          <a:p>
            <a:pPr marL="109728" indent="0" algn="ctr">
              <a:spcBef>
                <a:spcPts val="0"/>
              </a:spcBef>
              <a:buNone/>
            </a:pP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100 %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soluble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product</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made from a blend of roasted cereals that imitate roasted coffee flavor and aroma. Since they do not contain caffeine and are rich in natural fiber they represent a healthy alternative to classical roasted and instant coffee.</a:t>
            </a: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6444208" y="3068991"/>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6444208" y="4128365"/>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6502896" y="322318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6516216" y="427238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2" name="Pravokutnik 1"/>
          <p:cNvSpPr/>
          <p:nvPr/>
        </p:nvSpPr>
        <p:spPr>
          <a:xfrm>
            <a:off x="1430885" y="2996983"/>
            <a:ext cx="4572000" cy="2569934"/>
          </a:xfrm>
          <a:prstGeom prst="rect">
            <a:avLst/>
          </a:prstGeom>
        </p:spPr>
        <p:txBody>
          <a:bodyPr>
            <a:spAutoFit/>
          </a:bodyPr>
          <a:lstStyle/>
          <a:p>
            <a:pPr marL="342900" lvl="0" indent="-342900">
              <a:lnSpc>
                <a:spcPct val="115000"/>
              </a:lnSpc>
              <a:buFont typeface="Wingdings"/>
              <a:buChar char=""/>
            </a:pP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Instant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100</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soluble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t>
            </a:r>
          </a:p>
          <a:p>
            <a:pPr marL="342900" lvl="0" indent="-342900">
              <a:lnSpc>
                <a:spcPct val="115000"/>
              </a:lnSpc>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Caffeine free</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342900" lvl="0" indent="-342900">
              <a:lnSpc>
                <a:spcPct val="115000"/>
              </a:lnSpc>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No added sugars</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342900" lvl="0" indent="-342900">
              <a:lnSpc>
                <a:spcPct val="115000"/>
              </a:lnSpc>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Rich in fiber</a:t>
            </a:r>
          </a:p>
          <a:p>
            <a:pPr marL="342900" lvl="0" indent="-342900">
              <a:lnSpc>
                <a:spcPct val="115000"/>
              </a:lnSpc>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Suitable for vegetarians</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342900" indent="-342900">
              <a:lnSpc>
                <a:spcPct val="115000"/>
              </a:lnSpc>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Delicious substitute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for instant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coffee based</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drink</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 in 1</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2 in 1</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3 in 1</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t>
            </a:r>
          </a:p>
        </p:txBody>
      </p:sp>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416" y="3447643"/>
            <a:ext cx="360000" cy="360000"/>
          </a:xfrm>
          <a:prstGeom prst="rect">
            <a:avLst/>
          </a:prstGeom>
        </p:spPr>
      </p:pic>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416" y="4520071"/>
            <a:ext cx="360000" cy="360000"/>
          </a:xfrm>
          <a:prstGeom prst="rect">
            <a:avLst/>
          </a:prstGeom>
        </p:spPr>
      </p:pic>
    </p:spTree>
    <p:extLst>
      <p:ext uri="{BB962C8B-B14F-4D97-AF65-F5344CB8AC3E}">
        <p14:creationId xmlns:p14="http://schemas.microsoft.com/office/powerpoint/2010/main" val="51976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337422158"/>
              </p:ext>
            </p:extLst>
          </p:nvPr>
        </p:nvGraphicFramePr>
        <p:xfrm>
          <a:off x="323528" y="2072837"/>
          <a:ext cx="8136904" cy="2076243"/>
        </p:xfrm>
        <a:graphic>
          <a:graphicData uri="http://schemas.openxmlformats.org/drawingml/2006/table">
            <a:tbl>
              <a:tblPr firstRow="1" bandRow="1">
                <a:tableStyleId>{5940675A-B579-460E-94D1-54222C63F5DA}</a:tableStyleId>
              </a:tblPr>
              <a:tblGrid>
                <a:gridCol w="446449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947544">
                <a:tc>
                  <a:txBody>
                    <a:bodyPr/>
                    <a:lstStyle/>
                    <a:p>
                      <a:endParaRPr lang="en-US" noProof="0" dirty="0">
                        <a:latin typeface="Arial Narrow" pitchFamily="34" charset="0"/>
                      </a:endParaRPr>
                    </a:p>
                  </a:txBody>
                  <a:tcP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Added sugar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Caffeine</a:t>
                      </a:r>
                      <a:r>
                        <a:rPr lang="en-US" sz="1600" baseline="0" noProof="0" dirty="0">
                          <a:latin typeface="Arial Narrow" pitchFamily="34" charset="0"/>
                        </a:rPr>
                        <a:t> free</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Gluten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Lactose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a:txBody>
                    <a:bodyPr/>
                    <a:lstStyle/>
                    <a:p>
                      <a:pPr algn="l"/>
                      <a:r>
                        <a:rPr lang="hr-HR" sz="1800" b="1" i="0" noProof="0" dirty="0">
                          <a:latin typeface="Arial Narrow" pitchFamily="34" charset="0"/>
                          <a:cs typeface="Calibri" pitchFamily="34" charset="0"/>
                        </a:rPr>
                        <a:t>"ORZO"</a:t>
                      </a:r>
                      <a:r>
                        <a:rPr lang="hr-HR" sz="1800" b="1" i="0" baseline="0" noProof="0" dirty="0">
                          <a:latin typeface="Arial Narrow" pitchFamily="34" charset="0"/>
                          <a:cs typeface="Calibri" pitchFamily="34" charset="0"/>
                        </a:rPr>
                        <a:t> 100 % INSTANT COFFEE SUBSTITUTE</a:t>
                      </a:r>
                      <a:endParaRPr lang="hr-HR"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233">
                <a:tc>
                  <a:txBody>
                    <a:bodyPr/>
                    <a:lstStyle/>
                    <a:p>
                      <a:pPr algn="l"/>
                      <a:r>
                        <a:rPr lang="hr-HR" sz="1800" b="1" i="0" noProof="0" dirty="0">
                          <a:latin typeface="Arial Narrow" pitchFamily="34" charset="0"/>
                          <a:cs typeface="Calibri" pitchFamily="34" charset="0"/>
                        </a:rPr>
                        <a:t>"ORZO 2 IN 1"</a:t>
                      </a:r>
                      <a:r>
                        <a:rPr lang="hr-HR" sz="1800" b="1" i="0" baseline="0" noProof="0" dirty="0">
                          <a:latin typeface="Arial Narrow" pitchFamily="34" charset="0"/>
                          <a:cs typeface="Calibri" pitchFamily="34" charset="0"/>
                        </a:rPr>
                        <a:t> INSTANT CEREAL MIX</a:t>
                      </a:r>
                      <a:endParaRPr lang="hr-HR"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600" baseline="0" noProof="0" dirty="0">
                          <a:latin typeface="Arial Narrow" pitchFamily="34" charset="0"/>
                        </a:rPr>
                        <a:t>X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"ORZO 3 IN 1"</a:t>
                      </a:r>
                      <a:r>
                        <a:rPr lang="hr-HR" sz="1800" b="1" i="0" baseline="0" noProof="0" dirty="0">
                          <a:latin typeface="Arial Narrow" pitchFamily="34" charset="0"/>
                          <a:cs typeface="Calibri" pitchFamily="34" charset="0"/>
                        </a:rPr>
                        <a:t> INSTANT CEREAL MIX</a:t>
                      </a:r>
                      <a:endParaRPr lang="hr-HR"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Naslov 1"/>
          <p:cNvSpPr txBox="1">
            <a:spLocks noGrp="1"/>
          </p:cNvSpPr>
          <p:nvPr>
            <p:ph type="title"/>
          </p:nvPr>
        </p:nvSpPr>
        <p:spPr>
          <a:xfrm>
            <a:off x="0" y="13990"/>
            <a:ext cx="9143999"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a:t>
            </a:r>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coffee</a:t>
            </a:r>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substitutes</a:t>
            </a:r>
          </a:p>
        </p:txBody>
      </p:sp>
      <p:graphicFrame>
        <p:nvGraphicFramePr>
          <p:cNvPr id="15" name="Tablica 14"/>
          <p:cNvGraphicFramePr>
            <a:graphicFrameLocks noGrp="1"/>
          </p:cNvGraphicFramePr>
          <p:nvPr>
            <p:extLst>
              <p:ext uri="{D42A27DB-BD31-4B8C-83A1-F6EECF244321}">
                <p14:modId xmlns:p14="http://schemas.microsoft.com/office/powerpoint/2010/main" val="2761030624"/>
              </p:ext>
            </p:extLst>
          </p:nvPr>
        </p:nvGraphicFramePr>
        <p:xfrm>
          <a:off x="4788024" y="4293096"/>
          <a:ext cx="3672408" cy="304800"/>
        </p:xfrm>
        <a:graphic>
          <a:graphicData uri="http://schemas.openxmlformats.org/drawingml/2006/table">
            <a:tbl>
              <a:tblPr firstRow="1" bandRow="1">
                <a:tableStyleId>{5940675A-B579-460E-94D1-54222C63F5DA}</a:tableStyleId>
              </a:tblPr>
              <a:tblGrid>
                <a:gridCol w="3672408">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27082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401255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3200" i="1" dirty="0">
                <a:solidFill>
                  <a:schemeClr val="tx1"/>
                </a:solidFill>
                <a:latin typeface="Calibri" pitchFamily="34" charset="0"/>
                <a:cs typeface="Calibri" pitchFamily="34" charset="0"/>
              </a:rPr>
              <a:t>                         Instant </a:t>
            </a:r>
            <a:r>
              <a:rPr lang="en-US" sz="3200" i="1" dirty="0">
                <a:solidFill>
                  <a:schemeClr val="tx1"/>
                </a:solidFill>
                <a:latin typeface="Calibri" pitchFamily="34" charset="0"/>
                <a:cs typeface="Calibri" pitchFamily="34" charset="0"/>
              </a:rPr>
              <a:t>coffee</a:t>
            </a:r>
            <a:r>
              <a:rPr lang="hr-HR" sz="3200" i="1" dirty="0">
                <a:solidFill>
                  <a:schemeClr val="tx1"/>
                </a:solidFill>
                <a:latin typeface="Calibri" pitchFamily="34" charset="0"/>
                <a:cs typeface="Calibri" pitchFamily="34" charset="0"/>
              </a:rPr>
              <a:t> </a:t>
            </a:r>
            <a:r>
              <a:rPr lang="en-US" sz="3200" i="1" dirty="0">
                <a:solidFill>
                  <a:schemeClr val="tx1"/>
                </a:solidFill>
                <a:latin typeface="Calibri" pitchFamily="34" charset="0"/>
                <a:cs typeface="Calibri" pitchFamily="34" charset="0"/>
              </a:rPr>
              <a:t>substitutes</a:t>
            </a:r>
            <a:r>
              <a:rPr lang="hr-HR" sz="3200" i="1" dirty="0">
                <a:solidFill>
                  <a:schemeClr val="tx1"/>
                </a:solidFill>
                <a:latin typeface="Calibri" pitchFamily="34" charset="0"/>
                <a:cs typeface="Calibri" pitchFamily="34" charset="0"/>
              </a:rPr>
              <a:t> – </a:t>
            </a:r>
            <a:r>
              <a:rPr lang="en-US" sz="3200" i="1" dirty="0">
                <a:solidFill>
                  <a:schemeClr val="tx1"/>
                </a:solidFill>
                <a:latin typeface="Calibri" pitchFamily="34" charset="0"/>
                <a:cs typeface="Calibri" pitchFamily="34" charset="0"/>
              </a:rPr>
              <a:t>Packaging</a:t>
            </a:r>
            <a:endParaRPr lang="en-US" sz="3200" dirty="0"/>
          </a:p>
        </p:txBody>
      </p:sp>
      <p:graphicFrame>
        <p:nvGraphicFramePr>
          <p:cNvPr id="6" name="Tablica 5"/>
          <p:cNvGraphicFramePr>
            <a:graphicFrameLocks noGrp="1"/>
          </p:cNvGraphicFramePr>
          <p:nvPr>
            <p:extLst>
              <p:ext uri="{D42A27DB-BD31-4B8C-83A1-F6EECF244321}">
                <p14:modId xmlns:p14="http://schemas.microsoft.com/office/powerpoint/2010/main" val="2811952827"/>
              </p:ext>
            </p:extLst>
          </p:nvPr>
        </p:nvGraphicFramePr>
        <p:xfrm>
          <a:off x="167978" y="1018512"/>
          <a:ext cx="8652494" cy="3908880"/>
        </p:xfrm>
        <a:graphic>
          <a:graphicData uri="http://schemas.openxmlformats.org/drawingml/2006/table">
            <a:tbl>
              <a:tblPr firstRow="1" bandRow="1">
                <a:tableStyleId>{D7AC3CCA-C797-4891-BE02-D94E43425B78}</a:tableStyleId>
              </a:tblPr>
              <a:tblGrid>
                <a:gridCol w="217177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690688">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1066882">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4">
                  <a:txBody>
                    <a:bodyPr/>
                    <a:lstStyle/>
                    <a:p>
                      <a:pPr algn="ctr"/>
                      <a:r>
                        <a:rPr lang="hr-HR" sz="1600" b="1" i="0" noProof="0" dirty="0">
                          <a:latin typeface="Arial Narrow" pitchFamily="34" charset="0"/>
                          <a:cs typeface="Calibri" pitchFamily="34" charset="0"/>
                        </a:rPr>
                        <a:t>"ORZO"</a:t>
                      </a:r>
                      <a:r>
                        <a:rPr lang="hr-HR" sz="1600" b="1" i="0" baseline="0" noProof="0" dirty="0">
                          <a:latin typeface="Arial Narrow" pitchFamily="34" charset="0"/>
                          <a:cs typeface="Calibri" pitchFamily="34" charset="0"/>
                        </a:rPr>
                        <a:t> 100 % </a:t>
                      </a:r>
                      <a:r>
                        <a:rPr lang="hr-HR" sz="1600" b="1" noProof="0" dirty="0">
                          <a:latin typeface="Arial Narrow" pitchFamily="34" charset="0"/>
                        </a:rPr>
                        <a:t>INSTANT COFFEE SUBSTITUTE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hr-HR" sz="1200" b="0" noProof="0" dirty="0">
                          <a:solidFill>
                            <a:schemeClr val="tx1"/>
                          </a:solidFill>
                          <a:latin typeface="Arial Narrow" pitchFamily="34" charset="0"/>
                        </a:rPr>
                        <a:t>4</a:t>
                      </a:r>
                      <a:r>
                        <a:rPr lang="en-US" sz="1200" b="0" noProof="0" dirty="0">
                          <a:solidFill>
                            <a:schemeClr val="tx1"/>
                          </a:solidFill>
                          <a:latin typeface="Arial Narrow" pitchFamily="34" charset="0"/>
                        </a:rPr>
                        <a:t> g </a:t>
                      </a:r>
                      <a:endParaRPr lang="hr-HR" sz="1200" b="0" noProof="0" dirty="0">
                        <a:solidFill>
                          <a:schemeClr val="tx1"/>
                        </a:solidFill>
                        <a:latin typeface="Arial Narrow" pitchFamily="34" charset="0"/>
                      </a:endParaRPr>
                    </a:p>
                    <a:p>
                      <a:pPr algn="ctr"/>
                      <a:r>
                        <a:rPr lang="en-US" sz="1200" b="0" noProof="0" dirty="0">
                          <a:solidFill>
                            <a:schemeClr val="tx1"/>
                          </a:solidFill>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solidFill>
                            <a:schemeClr val="tx1"/>
                          </a:solidFill>
                          <a:latin typeface="Arial Narrow" pitchFamily="34" charset="0"/>
                        </a:rPr>
                        <a:t>320 g</a:t>
                      </a:r>
                      <a:endParaRPr lang="en-US" sz="1200" b="0" noProof="0" dirty="0">
                        <a:solidFill>
                          <a:schemeClr val="tx1"/>
                        </a:solidFill>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80/1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80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53</a:t>
                      </a:r>
                      <a:r>
                        <a:rPr lang="en-US" sz="1200" b="0" noProof="0" dirty="0">
                          <a:solidFill>
                            <a:schemeClr val="tx1"/>
                          </a:solidFill>
                          <a:latin typeface="Arial Narrow" pitchFamily="34" charset="0"/>
                        </a:rPr>
                        <a:t>.</a:t>
                      </a:r>
                      <a:r>
                        <a:rPr lang="hr-HR" sz="1200" b="0" noProof="0" dirty="0">
                          <a:solidFill>
                            <a:schemeClr val="tx1"/>
                          </a:solidFill>
                          <a:latin typeface="Arial Narrow" pitchFamily="34" charset="0"/>
                        </a:rPr>
                        <a:t>2</a:t>
                      </a:r>
                      <a:r>
                        <a:rPr lang="en-US" sz="1200" b="0" noProof="0" dirty="0">
                          <a:solidFill>
                            <a:schemeClr val="tx1"/>
                          </a:solidFill>
                          <a:latin typeface="Arial Narrow" pitchFamily="34" charset="0"/>
                        </a:rPr>
                        <a:t>00</a:t>
                      </a: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noProof="0" dirty="0">
                          <a:solidFill>
                            <a:schemeClr val="tx1"/>
                          </a:solidFill>
                          <a:latin typeface="Arial Narrow" pitchFamily="34" charset="0"/>
                        </a:rPr>
                        <a:t>2.000 g</a:t>
                      </a:r>
                      <a:endParaRPr lang="en-US" sz="1200" b="0" noProof="0" dirty="0">
                        <a:solidFill>
                          <a:schemeClr val="tx1"/>
                        </a:solidFill>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solidFill>
                            <a:schemeClr val="tx1"/>
                          </a:solidFill>
                          <a:latin typeface="Arial Narrow" pitchFamily="34" charset="0"/>
                        </a:rPr>
                        <a:t>Carton</a:t>
                      </a:r>
                      <a:r>
                        <a:rPr lang="en-US" sz="1100" b="0" baseline="0" noProof="0" dirty="0">
                          <a:solidFill>
                            <a:schemeClr val="tx1"/>
                          </a:solidFill>
                          <a:latin typeface="Arial Narrow" pitchFamily="34" charset="0"/>
                        </a:rPr>
                        <a:t> box</a:t>
                      </a:r>
                      <a:endParaRPr lang="en-US" sz="11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500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45.0</a:t>
                      </a:r>
                      <a:r>
                        <a:rPr lang="en-US" sz="1200" b="0" noProof="0" dirty="0">
                          <a:solidFill>
                            <a:schemeClr val="tx1"/>
                          </a:solidFill>
                          <a:latin typeface="Arial Narrow" pitchFamily="34" charset="0"/>
                        </a:rPr>
                        <a:t>00</a:t>
                      </a: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100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30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2.700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13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bag</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30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288000">
                <a:tc rowSpan="2">
                  <a:txBody>
                    <a:bodyPr/>
                    <a:lstStyle/>
                    <a:p>
                      <a:pPr algn="ctr"/>
                      <a:r>
                        <a:rPr lang="hr-HR" sz="1600" b="1" i="0" noProof="0" dirty="0">
                          <a:latin typeface="Arial Narrow" pitchFamily="34" charset="0"/>
                          <a:cs typeface="Calibri" pitchFamily="34" charset="0"/>
                        </a:rPr>
                        <a:t>"ORZO 2 IN 1"</a:t>
                      </a:r>
                      <a:r>
                        <a:rPr lang="hr-HR" sz="1600" b="1" noProof="0" dirty="0">
                          <a:latin typeface="Arial Narrow" pitchFamily="34" charset="0"/>
                        </a:rPr>
                        <a:t> INSTANT CEREAL</a:t>
                      </a:r>
                      <a:r>
                        <a:rPr lang="hr-HR" sz="1600" b="1" baseline="0" noProof="0" dirty="0">
                          <a:latin typeface="Arial Narrow" pitchFamily="34" charset="0"/>
                        </a:rPr>
                        <a:t> MIX</a:t>
                      </a:r>
                      <a:endParaRPr lang="hr-HR" sz="1600" b="1" noProof="0" dirty="0">
                        <a:latin typeface="Arial Narrow"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noProof="0" dirty="0">
                          <a:latin typeface="Arial Narrow" pitchFamily="34" charset="0"/>
                        </a:rPr>
                        <a:t>15 g stick-pack</a:t>
                      </a:r>
                    </a:p>
                  </a:txBody>
                  <a:tcPr anchor="ctr">
                    <a:noFill/>
                  </a:tcPr>
                </a:tc>
                <a:tc>
                  <a:txBody>
                    <a:bodyPr/>
                    <a:lstStyle/>
                    <a:p>
                      <a:pPr algn="r"/>
                      <a:r>
                        <a:rPr lang="hr-HR" sz="1200" b="0" noProof="0" dirty="0">
                          <a:latin typeface="Arial Narrow" pitchFamily="34" charset="0"/>
                        </a:rPr>
                        <a:t>450 g</a:t>
                      </a:r>
                      <a:endParaRPr lang="en-US" sz="1200" b="0" noProof="0" dirty="0">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88000">
                <a:tc vMerge="1">
                  <a:txBody>
                    <a:bodyPr/>
                    <a:lstStyle/>
                    <a:p>
                      <a:pPr algn="ctr"/>
                      <a:endParaRPr lang="hr-HR" sz="1800" b="1" noProof="0" dirty="0">
                        <a:latin typeface="Arial Narrow"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solidFill>
                            <a:schemeClr val="tx1"/>
                          </a:solidFill>
                          <a:latin typeface="Arial Narrow" pitchFamily="34" charset="0"/>
                        </a:rPr>
                        <a:t>1</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12</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288000">
                <a:tc rowSpan="2">
                  <a:txBody>
                    <a:bodyPr/>
                    <a:lstStyle/>
                    <a:p>
                      <a:pPr algn="ctr"/>
                      <a:r>
                        <a:rPr lang="hr-HR" sz="1600" b="1" i="0" noProof="0" dirty="0">
                          <a:latin typeface="Arial Narrow" pitchFamily="34" charset="0"/>
                          <a:cs typeface="Calibri" pitchFamily="34" charset="0"/>
                        </a:rPr>
                        <a:t>"ORZO 3 IN 1"</a:t>
                      </a:r>
                      <a:r>
                        <a:rPr lang="hr-HR" sz="1600" b="1" noProof="0" dirty="0">
                          <a:latin typeface="Arial Narrow" pitchFamily="34" charset="0"/>
                        </a:rPr>
                        <a:t> INSTANT CEREAL</a:t>
                      </a:r>
                      <a:r>
                        <a:rPr lang="hr-HR" sz="1600" b="1" baseline="0" noProof="0" dirty="0">
                          <a:latin typeface="Arial Narrow" pitchFamily="34" charset="0"/>
                        </a:rPr>
                        <a:t> MIX</a:t>
                      </a:r>
                      <a:endParaRPr lang="hr-HR" sz="1600" b="1" noProof="0" dirty="0">
                        <a:latin typeface="Arial Narrow"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b="0" noProof="0" dirty="0">
                          <a:latin typeface="Arial Narrow" pitchFamily="34" charset="0"/>
                        </a:rPr>
                        <a:t>18 g stick-pack</a:t>
                      </a:r>
                    </a:p>
                  </a:txBody>
                  <a:tcPr anchor="ctr">
                    <a:noFill/>
                  </a:tcPr>
                </a:tc>
                <a:tc>
                  <a:txBody>
                    <a:bodyPr/>
                    <a:lstStyle/>
                    <a:p>
                      <a:pPr algn="r"/>
                      <a:r>
                        <a:rPr lang="hr-HR" sz="1200" b="0" noProof="0" dirty="0">
                          <a:latin typeface="Arial Narrow" pitchFamily="34" charset="0"/>
                        </a:rPr>
                        <a:t>540 g</a:t>
                      </a:r>
                      <a:endParaRPr lang="en-US" sz="1200" b="0" noProof="0" dirty="0">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r h="288000">
                <a:tc vMerge="1">
                  <a:txBody>
                    <a:bodyPr/>
                    <a:lstStyle/>
                    <a:p>
                      <a:pPr algn="ctr"/>
                      <a:endParaRPr lang="hr-HR" sz="1800"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0"/>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3177948053"/>
              </p:ext>
            </p:extLst>
          </p:nvPr>
        </p:nvGraphicFramePr>
        <p:xfrm>
          <a:off x="5220072" y="5085184"/>
          <a:ext cx="3600400" cy="6096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253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18864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37949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Instant cocoa and chocolate drinks</a:t>
            </a:r>
          </a:p>
        </p:txBody>
      </p:sp>
      <p:sp>
        <p:nvSpPr>
          <p:cNvPr id="3" name="Rezervirano mjesto sadržaja 2"/>
          <p:cNvSpPr>
            <a:spLocks noGrp="1"/>
          </p:cNvSpPr>
          <p:nvPr>
            <p:ph idx="1"/>
          </p:nvPr>
        </p:nvSpPr>
        <p:spPr>
          <a:xfrm>
            <a:off x="251520" y="1700808"/>
            <a:ext cx="8640960" cy="2952328"/>
          </a:xfrm>
        </p:spPr>
        <p:txBody>
          <a:bodyPr>
            <a:noAutofit/>
          </a:bodyPr>
          <a:lstStyle/>
          <a:p>
            <a:pPr marL="109728" indent="0" algn="ctr">
              <a:spcBef>
                <a:spcPts val="0"/>
              </a:spcBef>
              <a:spcAft>
                <a:spcPts val="1200"/>
              </a:spcAft>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Hot chocolate is a delicious mix of high quality cocoa powder, sugar, chocolate and thickening agent in ratios depending on the style of preparation. The drink can be prepared with hot water or with milk. </a:t>
            </a:r>
          </a:p>
          <a:p>
            <a:pPr lvl="3">
              <a:spcBef>
                <a:spcPts val="0"/>
              </a:spcBef>
              <a:spcAft>
                <a:spcPts val="1200"/>
              </a:spcAft>
              <a:buFont typeface="Wingdings" pitchFamily="2" charset="2"/>
              <a:buChar char="ü"/>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Delicious &amp; thick chocolate drink</a:t>
            </a:r>
          </a:p>
          <a:p>
            <a:pPr lvl="3">
              <a:spcBef>
                <a:spcPts val="0"/>
              </a:spcBef>
              <a:spcAft>
                <a:spcPts val="1200"/>
              </a:spcAft>
              <a:buFont typeface="Wingdings" pitchFamily="2" charset="2"/>
              <a:buChar char="ü"/>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Gluten free</a:t>
            </a:r>
          </a:p>
          <a:p>
            <a:pPr lvl="3">
              <a:spcBef>
                <a:spcPts val="0"/>
              </a:spcBef>
              <a:spcAft>
                <a:spcPts val="1200"/>
              </a:spcAft>
              <a:buFont typeface="Wingdings" pitchFamily="2" charset="2"/>
              <a:buChar char="ü"/>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Caffeine free</a:t>
            </a: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627784" y="5013176"/>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4860032" y="5013176"/>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686472" y="5167365"/>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4932040" y="515719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92" y="5404882"/>
            <a:ext cx="360000" cy="360000"/>
          </a:xfrm>
          <a:prstGeom prst="rect">
            <a:avLst/>
          </a:prstGeom>
        </p:spPr>
      </p:pic>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40" y="5404882"/>
            <a:ext cx="360000" cy="360000"/>
          </a:xfrm>
          <a:prstGeom prst="rect">
            <a:avLst/>
          </a:prstGeom>
        </p:spPr>
      </p:pic>
    </p:spTree>
    <p:extLst>
      <p:ext uri="{BB962C8B-B14F-4D97-AF65-F5344CB8AC3E}">
        <p14:creationId xmlns:p14="http://schemas.microsoft.com/office/powerpoint/2010/main" val="391739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1651583714"/>
              </p:ext>
            </p:extLst>
          </p:nvPr>
        </p:nvGraphicFramePr>
        <p:xfrm>
          <a:off x="251520" y="2137400"/>
          <a:ext cx="8424936" cy="2227704"/>
        </p:xfrm>
        <a:graphic>
          <a:graphicData uri="http://schemas.openxmlformats.org/drawingml/2006/table">
            <a:tbl>
              <a:tblPr firstRow="1" bandRow="1">
                <a:tableStyleId>{5940675A-B579-460E-94D1-54222C63F5DA}</a:tableStyleId>
              </a:tblPr>
              <a:tblGrid>
                <a:gridCol w="388843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947544">
                <a:tc>
                  <a:txBody>
                    <a:bodyPr/>
                    <a:lstStyle/>
                    <a:p>
                      <a:endParaRPr lang="en-US" noProof="0" dirty="0">
                        <a:latin typeface="Arial Narrow" pitchFamily="34" charset="0"/>
                      </a:endParaRPr>
                    </a:p>
                  </a:txBody>
                  <a:tcP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noProof="0" dirty="0">
                          <a:latin typeface="Arial Narrow" pitchFamily="34" charset="0"/>
                        </a:rPr>
                        <a:t>Prepared with </a:t>
                      </a:r>
                      <a:endParaRPr lang="hr-HR" sz="1600" noProof="0" dirty="0">
                        <a:latin typeface="Arial Narrow" pitchFamily="34" charset="0"/>
                      </a:endParaRPr>
                    </a:p>
                    <a:p>
                      <a:pPr algn="ctr"/>
                      <a:r>
                        <a:rPr lang="en-US" sz="1600" noProof="0" dirty="0">
                          <a:latin typeface="Arial Narrow" pitchFamily="34" charset="0"/>
                        </a:rPr>
                        <a:t>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Prepared with </a:t>
                      </a:r>
                      <a:endParaRPr lang="hr-HR" sz="1600" noProof="0" dirty="0">
                        <a:latin typeface="Arial Narrow" pitchFamily="34" charset="0"/>
                      </a:endParaRPr>
                    </a:p>
                    <a:p>
                      <a:pPr algn="ctr"/>
                      <a:r>
                        <a:rPr lang="en-US" sz="1600" noProof="0" dirty="0">
                          <a:latin typeface="Arial Narrow" pitchFamily="34" charset="0"/>
                        </a:rPr>
                        <a:t>milk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Gluten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Lactose 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noProof="0" dirty="0">
                          <a:latin typeface="Arial Narrow" pitchFamily="34" charset="0"/>
                        </a:rPr>
                        <a:t>Caffeine</a:t>
                      </a:r>
                      <a:r>
                        <a:rPr lang="en-US" sz="1600" baseline="0" noProof="0" dirty="0">
                          <a:latin typeface="Arial Narrow" pitchFamily="34" charset="0"/>
                        </a:rPr>
                        <a:t> free</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a:txBody>
                    <a:bodyPr/>
                    <a:lstStyle/>
                    <a:p>
                      <a:pPr algn="ctr"/>
                      <a:r>
                        <a:rPr lang="hr-HR" sz="1800" b="1" i="0" noProof="0" dirty="0">
                          <a:latin typeface="Arial Narrow" pitchFamily="34" charset="0"/>
                          <a:cs typeface="Calibri" pitchFamily="34" charset="0"/>
                        </a:rPr>
                        <a:t>INSTANT </a:t>
                      </a:r>
                    </a:p>
                    <a:p>
                      <a:pPr algn="ctr"/>
                      <a:r>
                        <a:rPr lang="hr-HR" sz="1800" b="1" i="0" noProof="0" dirty="0">
                          <a:latin typeface="Arial Narrow" pitchFamily="34" charset="0"/>
                          <a:cs typeface="Calibri" pitchFamily="34" charset="0"/>
                        </a:rPr>
                        <a:t>COCOA</a:t>
                      </a:r>
                      <a:r>
                        <a:rPr lang="hr-HR" sz="1800" b="1" i="0" baseline="0" noProof="0" dirty="0">
                          <a:latin typeface="Arial Narrow" pitchFamily="34" charset="0"/>
                          <a:cs typeface="Calibri" pitchFamily="34" charset="0"/>
                        </a:rPr>
                        <a:t> DRINK</a:t>
                      </a:r>
                      <a:endParaRPr lang="en-US"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O</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INSTANT </a:t>
                      </a:r>
                    </a:p>
                    <a:p>
                      <a:pPr marL="0" marR="0" indent="0" algn="ctr"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CHOCOLATE</a:t>
                      </a:r>
                      <a:r>
                        <a:rPr lang="hr-HR" sz="1800" b="1" i="0" baseline="0" noProof="0" dirty="0">
                          <a:latin typeface="Arial Narrow" pitchFamily="34" charset="0"/>
                          <a:cs typeface="Calibri" pitchFamily="34" charset="0"/>
                        </a:rPr>
                        <a:t> DRINK – HOT CHOCOLATE</a:t>
                      </a:r>
                      <a:endParaRPr lang="en-US"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Naslov 1"/>
          <p:cNvSpPr txBox="1">
            <a:spLocks noGrp="1"/>
          </p:cNvSpPr>
          <p:nvPr>
            <p:ph type="title"/>
          </p:nvPr>
        </p:nvSpPr>
        <p:spPr>
          <a:xfrm>
            <a:off x="1" y="13990"/>
            <a:ext cx="9108504"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hr-HR" sz="4000" i="1" dirty="0">
                <a:solidFill>
                  <a:schemeClr val="tx1"/>
                </a:solidFill>
                <a:latin typeface="Calibri" pitchFamily="34" charset="0"/>
                <a:cs typeface="Calibri" pitchFamily="34" charset="0"/>
              </a:rPr>
              <a:t>                   </a:t>
            </a:r>
            <a:r>
              <a:rPr lang="en-US" sz="3600" i="1" dirty="0">
                <a:solidFill>
                  <a:schemeClr val="tx1"/>
                </a:solidFill>
                <a:latin typeface="Calibri" pitchFamily="34" charset="0"/>
                <a:cs typeface="Calibri" pitchFamily="34" charset="0"/>
              </a:rPr>
              <a:t>Instant cocoa and chocolate drinks</a:t>
            </a:r>
            <a:endParaRPr lang="en-US" sz="4000" i="1" dirty="0">
              <a:solidFill>
                <a:schemeClr val="tx1"/>
              </a:solidFill>
              <a:latin typeface="Calibri" pitchFamily="34" charset="0"/>
              <a:cs typeface="Calibri" pitchFamily="34" charset="0"/>
            </a:endParaRPr>
          </a:p>
        </p:txBody>
      </p:sp>
      <p:graphicFrame>
        <p:nvGraphicFramePr>
          <p:cNvPr id="15" name="Tablica 14"/>
          <p:cNvGraphicFramePr>
            <a:graphicFrameLocks noGrp="1"/>
          </p:cNvGraphicFramePr>
          <p:nvPr>
            <p:extLst>
              <p:ext uri="{D42A27DB-BD31-4B8C-83A1-F6EECF244321}">
                <p14:modId xmlns:p14="http://schemas.microsoft.com/office/powerpoint/2010/main" val="1289943619"/>
              </p:ext>
            </p:extLst>
          </p:nvPr>
        </p:nvGraphicFramePr>
        <p:xfrm>
          <a:off x="4139952" y="4509120"/>
          <a:ext cx="4536504" cy="304800"/>
        </p:xfrm>
        <a:graphic>
          <a:graphicData uri="http://schemas.openxmlformats.org/drawingml/2006/table">
            <a:tbl>
              <a:tblPr firstRow="1" bandRow="1">
                <a:tableStyleId>{5940675A-B579-460E-94D1-54222C63F5DA}</a:tableStyleId>
              </a:tblPr>
              <a:tblGrid>
                <a:gridCol w="4536504">
                  <a:extLst>
                    <a:ext uri="{9D8B030D-6E8A-4147-A177-3AD203B41FA5}">
                      <a16:colId xmlns:a16="http://schemas.microsoft.com/office/drawing/2014/main" val="20000"/>
                    </a:ext>
                  </a:extLst>
                </a:gridCol>
              </a:tblGrid>
              <a:tr h="288000">
                <a:tc>
                  <a:txBody>
                    <a:bodyPr/>
                    <a:lstStyle/>
                    <a:p>
                      <a:pPr marL="285750" indent="-285750" algn="ctr">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bl>
          </a:graphicData>
        </a:graphic>
      </p:graphicFrame>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27082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88805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3600" i="1" dirty="0">
                <a:solidFill>
                  <a:schemeClr val="tx1"/>
                </a:solidFill>
                <a:latin typeface="Calibri" pitchFamily="34" charset="0"/>
                <a:cs typeface="Calibri" pitchFamily="34" charset="0"/>
              </a:rPr>
              <a:t>                    </a:t>
            </a:r>
            <a:r>
              <a:rPr lang="en-US" sz="3600" i="1" dirty="0">
                <a:solidFill>
                  <a:schemeClr val="tx1"/>
                </a:solidFill>
                <a:latin typeface="Calibri" pitchFamily="34" charset="0"/>
                <a:cs typeface="Calibri" pitchFamily="34" charset="0"/>
              </a:rPr>
              <a:t>Instant cocoa and chocolate drinks</a:t>
            </a:r>
            <a:endParaRPr lang="en-US" sz="3600" dirty="0"/>
          </a:p>
        </p:txBody>
      </p:sp>
      <p:graphicFrame>
        <p:nvGraphicFramePr>
          <p:cNvPr id="6" name="Tablica 5"/>
          <p:cNvGraphicFramePr>
            <a:graphicFrameLocks noGrp="1"/>
          </p:cNvGraphicFramePr>
          <p:nvPr>
            <p:extLst>
              <p:ext uri="{D42A27DB-BD31-4B8C-83A1-F6EECF244321}">
                <p14:modId xmlns:p14="http://schemas.microsoft.com/office/powerpoint/2010/main" val="2289055150"/>
              </p:ext>
            </p:extLst>
          </p:nvPr>
        </p:nvGraphicFramePr>
        <p:xfrm>
          <a:off x="179512" y="1412776"/>
          <a:ext cx="8640961" cy="3315688"/>
        </p:xfrm>
        <a:graphic>
          <a:graphicData uri="http://schemas.openxmlformats.org/drawingml/2006/table">
            <a:tbl>
              <a:tblPr firstRow="1" bandRow="1">
                <a:tableStyleId>{D7AC3CCA-C797-4891-BE02-D94E43425B78}</a:tableStyleId>
              </a:tblPr>
              <a:tblGrid>
                <a:gridCol w="2232249">
                  <a:extLst>
                    <a:ext uri="{9D8B030D-6E8A-4147-A177-3AD203B41FA5}">
                      <a16:colId xmlns:a16="http://schemas.microsoft.com/office/drawing/2014/main" val="20000"/>
                    </a:ext>
                  </a:extLst>
                </a:gridCol>
                <a:gridCol w="767258">
                  <a:extLst>
                    <a:ext uri="{9D8B030D-6E8A-4147-A177-3AD203B41FA5}">
                      <a16:colId xmlns:a16="http://schemas.microsoft.com/office/drawing/2014/main" val="20001"/>
                    </a:ext>
                  </a:extLst>
                </a:gridCol>
                <a:gridCol w="744910">
                  <a:extLst>
                    <a:ext uri="{9D8B030D-6E8A-4147-A177-3AD203B41FA5}">
                      <a16:colId xmlns:a16="http://schemas.microsoft.com/office/drawing/2014/main" val="20002"/>
                    </a:ext>
                  </a:extLst>
                </a:gridCol>
                <a:gridCol w="1132264">
                  <a:extLst>
                    <a:ext uri="{9D8B030D-6E8A-4147-A177-3AD203B41FA5}">
                      <a16:colId xmlns:a16="http://schemas.microsoft.com/office/drawing/2014/main" val="20003"/>
                    </a:ext>
                  </a:extLst>
                </a:gridCol>
                <a:gridCol w="737461">
                  <a:extLst>
                    <a:ext uri="{9D8B030D-6E8A-4147-A177-3AD203B41FA5}">
                      <a16:colId xmlns:a16="http://schemas.microsoft.com/office/drawing/2014/main" val="20004"/>
                    </a:ext>
                  </a:extLst>
                </a:gridCol>
                <a:gridCol w="804503">
                  <a:extLst>
                    <a:ext uri="{9D8B030D-6E8A-4147-A177-3AD203B41FA5}">
                      <a16:colId xmlns:a16="http://schemas.microsoft.com/office/drawing/2014/main" val="20005"/>
                    </a:ext>
                  </a:extLst>
                </a:gridCol>
                <a:gridCol w="536335">
                  <a:extLst>
                    <a:ext uri="{9D8B030D-6E8A-4147-A177-3AD203B41FA5}">
                      <a16:colId xmlns:a16="http://schemas.microsoft.com/office/drawing/2014/main" val="20006"/>
                    </a:ext>
                  </a:extLst>
                </a:gridCol>
                <a:gridCol w="1037908">
                  <a:extLst>
                    <a:ext uri="{9D8B030D-6E8A-4147-A177-3AD203B41FA5}">
                      <a16:colId xmlns:a16="http://schemas.microsoft.com/office/drawing/2014/main" val="20007"/>
                    </a:ext>
                  </a:extLst>
                </a:gridCol>
                <a:gridCol w="648073">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504088">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Zipper </a:t>
                      </a:r>
                      <a:endParaRPr lang="hr-HR" sz="1200" b="0" noProof="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7">
                  <a:txBody>
                    <a:bodyPr/>
                    <a:lstStyle/>
                    <a:p>
                      <a:pPr algn="ctr"/>
                      <a:r>
                        <a:rPr lang="hr-HR" sz="1800" b="1" noProof="0" dirty="0">
                          <a:latin typeface="Arial Narrow" pitchFamily="34" charset="0"/>
                        </a:rPr>
                        <a:t>INSTANT COCOA AND CHOCOLATE DRINKS </a:t>
                      </a:r>
                    </a:p>
                  </a:txBody>
                  <a:tcPr anchor="ctr">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hr-HR" sz="1200" b="0" noProof="0" dirty="0">
                          <a:latin typeface="Arial Narrow" pitchFamily="34" charset="0"/>
                        </a:rPr>
                        <a:t>25 g </a:t>
                      </a: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solidFill>
                            <a:schemeClr val="tx1"/>
                          </a:solidFill>
                          <a:latin typeface="Arial Narrow" pitchFamily="34" charset="0"/>
                        </a:rPr>
                        <a:t>750 g</a:t>
                      </a:r>
                      <a:endParaRPr lang="en-US" sz="1200" b="0" noProof="0" dirty="0">
                        <a:solidFill>
                          <a:schemeClr val="tx1"/>
                        </a:solidFill>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30/1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3</a:t>
                      </a:r>
                      <a:r>
                        <a:rPr lang="en-US" sz="1200" b="0" noProof="0" dirty="0">
                          <a:solidFill>
                            <a:schemeClr val="tx1"/>
                          </a:solidFill>
                          <a:latin typeface="Arial Narrow" pitchFamily="34" charset="0"/>
                        </a:rPr>
                        <a:t>0</a:t>
                      </a:r>
                    </a:p>
                  </a:txBody>
                  <a:tcPr anchor="ctr">
                    <a:no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88000">
                <a:tc vMerge="1">
                  <a:txBody>
                    <a:bodyPr/>
                    <a:lstStyle/>
                    <a:p>
                      <a:endParaRPr lang="hr-HR"/>
                    </a:p>
                  </a:txBody>
                  <a:tcPr/>
                </a:tc>
                <a:tc vMerge="1">
                  <a:txBody>
                    <a:bodyPr/>
                    <a:lstStyle/>
                    <a:p>
                      <a:pPr algn="ctr"/>
                      <a:endParaRPr lang="en-US" sz="1200" b="0" noProof="0" dirty="0">
                        <a:latin typeface="Arial Narrow" pitchFamily="34" charset="0"/>
                      </a:endParaRPr>
                    </a:p>
                  </a:txBody>
                  <a:tcPr anchor="ctr">
                    <a:solidFill>
                      <a:schemeClr val="bg1">
                        <a:lumMod val="95000"/>
                      </a:schemeClr>
                    </a:solid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200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100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30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2.700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endParaRPr lang="hr-HR"/>
                    </a:p>
                  </a:txBody>
                  <a:tcPr/>
                </a:tc>
                <a:tc>
                  <a:txBody>
                    <a:bodyPr/>
                    <a:lstStyle/>
                    <a:p>
                      <a:pPr algn="ctr"/>
                      <a:r>
                        <a:rPr lang="hr-HR" sz="1200" b="0" noProof="0" dirty="0">
                          <a:latin typeface="Arial Narrow" pitchFamily="34" charset="0"/>
                        </a:rPr>
                        <a:t>200 g </a:t>
                      </a:r>
                    </a:p>
                    <a:p>
                      <a:pPr algn="ctr"/>
                      <a:r>
                        <a:rPr lang="en-US" sz="1200" b="0" noProof="0" dirty="0">
                          <a:latin typeface="Arial Narrow" pitchFamily="34" charset="0"/>
                        </a:rPr>
                        <a:t>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88000">
                <a:tc vMerge="1">
                  <a:txBody>
                    <a:bodyPr/>
                    <a:lstStyle/>
                    <a:p>
                      <a:endParaRPr lang="hr-HR"/>
                    </a:p>
                  </a:txBody>
                  <a:tcPr/>
                </a:tc>
                <a:tc>
                  <a:txBody>
                    <a:bodyPr/>
                    <a:lstStyle/>
                    <a:p>
                      <a:pPr algn="ctr"/>
                      <a:r>
                        <a:rPr lang="hr-HR" sz="1200" b="0" noProof="0" dirty="0">
                          <a:latin typeface="Arial Narrow" pitchFamily="34" charset="0"/>
                        </a:rPr>
                        <a:t>250 g </a:t>
                      </a:r>
                    </a:p>
                    <a:p>
                      <a:pPr algn="ctr"/>
                      <a:r>
                        <a:rPr lang="en-US" sz="1200" b="0" noProof="0" dirty="0">
                          <a:latin typeface="Arial Narrow" pitchFamily="34" charset="0"/>
                        </a:rPr>
                        <a:t>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1.080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90608661"/>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3457803736"/>
              </p:ext>
            </p:extLst>
          </p:nvPr>
        </p:nvGraphicFramePr>
        <p:xfrm>
          <a:off x="5076056" y="5051648"/>
          <a:ext cx="3719736" cy="609600"/>
        </p:xfrm>
        <a:graphic>
          <a:graphicData uri="http://schemas.openxmlformats.org/drawingml/2006/table">
            <a:tbl>
              <a:tblPr firstRow="1" bandRow="1">
                <a:tableStyleId>{5940675A-B579-460E-94D1-54222C63F5DA}</a:tableStyleId>
              </a:tblPr>
              <a:tblGrid>
                <a:gridCol w="3719736">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noProof="0" dirty="0">
                          <a:latin typeface="Arial Narrow" pitchFamily="34" charset="0"/>
                        </a:rPr>
                        <a:t>* SRP (Shelf Ready Packaging)</a:t>
                      </a:r>
                      <a:endParaRPr lang="hr-HR" sz="1400" dirty="0">
                        <a:latin typeface="Arial Narrow" pitchFamily="34" charset="0"/>
                      </a:endParaRP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253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693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359211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Instant Ice</a:t>
            </a:r>
            <a:r>
              <a:rPr lang="hr-HR" sz="4800" i="1" dirty="0">
                <a:solidFill>
                  <a:schemeClr val="tx1"/>
                </a:solidFill>
                <a:latin typeface="Calibri" pitchFamily="34" charset="0"/>
                <a:cs typeface="Calibri" pitchFamily="34" charset="0"/>
              </a:rPr>
              <a:t> </a:t>
            </a:r>
            <a:r>
              <a:rPr lang="en-US" sz="4800" i="1" dirty="0">
                <a:solidFill>
                  <a:schemeClr val="tx1"/>
                </a:solidFill>
                <a:latin typeface="Calibri" pitchFamily="34" charset="0"/>
                <a:cs typeface="Calibri" pitchFamily="34" charset="0"/>
              </a:rPr>
              <a:t>Coffee</a:t>
            </a:r>
          </a:p>
        </p:txBody>
      </p:sp>
      <p:sp>
        <p:nvSpPr>
          <p:cNvPr id="3" name="Rezervirano mjesto sadržaja 2"/>
          <p:cNvSpPr>
            <a:spLocks noGrp="1"/>
          </p:cNvSpPr>
          <p:nvPr>
            <p:ph idx="1"/>
          </p:nvPr>
        </p:nvSpPr>
        <p:spPr>
          <a:xfrm>
            <a:off x="251521" y="1340768"/>
            <a:ext cx="8640960" cy="2435912"/>
          </a:xfrm>
        </p:spPr>
        <p:txBody>
          <a:bodyPr>
            <a:noAutofit/>
          </a:bodyPr>
          <a:lstStyle/>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ICE COFFEE is a summer time refreshing and delicious cold beverage in which you can enjoy whether you are at home, on the road or under a sunshade on the beach. The perfect combination of lightly sweetened cafe latté will make you enjoy every sip.</a:t>
            </a:r>
          </a:p>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Just empty the conveniently packaged single-serving sachet in a cup and pour over with cold water or milk.</a:t>
            </a: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3347864" y="5445224"/>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5796136" y="5445224"/>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3419872" y="555539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sp>
        <p:nvSpPr>
          <p:cNvPr id="10" name="Akcijski gumb: Informacije 9">
            <a:hlinkClick r:id="" action="ppaction://hlinkshowjump?jump=nextslide" highlightClick="1"/>
          </p:cNvPr>
          <p:cNvSpPr/>
          <p:nvPr/>
        </p:nvSpPr>
        <p:spPr>
          <a:xfrm>
            <a:off x="5868144" y="558490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dirty="0"/>
          </a:p>
        </p:txBody>
      </p:sp>
      <p:sp>
        <p:nvSpPr>
          <p:cNvPr id="11" name="Pravokutnik 10"/>
          <p:cNvSpPr/>
          <p:nvPr/>
        </p:nvSpPr>
        <p:spPr>
          <a:xfrm>
            <a:off x="2627784" y="3645024"/>
            <a:ext cx="5112568" cy="1169551"/>
          </a:xfrm>
          <a:prstGeom prst="rect">
            <a:avLst/>
          </a:prstGeom>
        </p:spPr>
        <p:txBody>
          <a:bodyPr wrap="square">
            <a:spAutoFit/>
          </a:bodyPr>
          <a:lstStyle/>
          <a:p>
            <a:pPr marL="342900" lvl="0" indent="-342900">
              <a:spcAft>
                <a:spcPts val="600"/>
              </a:spcAft>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100</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soluble in cold water or milk</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342900" lvl="0" indent="-342900">
              <a:spcAft>
                <a:spcPts val="600"/>
              </a:spcAft>
              <a:buFont typeface="Wingdings"/>
              <a:buChar char=""/>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Gluten free</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342900" lvl="0" indent="-342900">
              <a:spcAft>
                <a:spcPts val="600"/>
              </a:spcAft>
              <a:buFont typeface="Wingdings"/>
              <a:buChar char=""/>
            </a:pP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Two</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types</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ice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coffee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or</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ice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0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frappe</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formula</a:t>
            </a:r>
          </a:p>
        </p:txBody>
      </p:sp>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330" y="5836930"/>
            <a:ext cx="360000" cy="360000"/>
          </a:xfrm>
          <a:prstGeom prst="rect">
            <a:avLst/>
          </a:prstGeom>
        </p:spPr>
      </p:pic>
      <p:pic>
        <p:nvPicPr>
          <p:cNvPr id="13" name="Slika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44" y="5836930"/>
            <a:ext cx="360000" cy="360000"/>
          </a:xfrm>
          <a:prstGeom prst="rect">
            <a:avLst/>
          </a:prstGeom>
        </p:spPr>
      </p:pic>
    </p:spTree>
    <p:extLst>
      <p:ext uri="{BB962C8B-B14F-4D97-AF65-F5344CB8AC3E}">
        <p14:creationId xmlns:p14="http://schemas.microsoft.com/office/powerpoint/2010/main" val="408824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Ice</a:t>
            </a:r>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Coffee</a:t>
            </a:r>
            <a:r>
              <a:rPr lang="hr-HR" sz="4000" i="1" dirty="0">
                <a:solidFill>
                  <a:schemeClr val="tx1"/>
                </a:solidFill>
                <a:latin typeface="Calibri" pitchFamily="34" charset="0"/>
                <a:cs typeface="Calibri" pitchFamily="34" charset="0"/>
              </a:rPr>
              <a:t> – </a:t>
            </a:r>
            <a:r>
              <a:rPr lang="en-US" sz="4000" i="1" dirty="0">
                <a:solidFill>
                  <a:schemeClr val="tx1"/>
                </a:solidFill>
                <a:latin typeface="Calibri" pitchFamily="34" charset="0"/>
                <a:cs typeface="Calibri" pitchFamily="34" charset="0"/>
              </a:rPr>
              <a:t>Packaging</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91212096"/>
              </p:ext>
            </p:extLst>
          </p:nvPr>
        </p:nvGraphicFramePr>
        <p:xfrm>
          <a:off x="107504" y="1196752"/>
          <a:ext cx="8654349" cy="3952793"/>
        </p:xfrm>
        <a:graphic>
          <a:graphicData uri="http://schemas.openxmlformats.org/drawingml/2006/table">
            <a:tbl>
              <a:tblPr firstRow="1" bandRow="1">
                <a:tableStyleId>{D7AC3CCA-C797-4891-BE02-D94E43425B78}</a:tableStyleId>
              </a:tblPr>
              <a:tblGrid>
                <a:gridCol w="2605677">
                  <a:extLst>
                    <a:ext uri="{9D8B030D-6E8A-4147-A177-3AD203B41FA5}">
                      <a16:colId xmlns:a16="http://schemas.microsoft.com/office/drawing/2014/main" val="20000"/>
                    </a:ext>
                  </a:extLst>
                </a:gridCol>
                <a:gridCol w="118867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tblGrid>
              <a:tr h="398356">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extLst>
                  <a:ext uri="{0D108BD9-81ED-4DB2-BD59-A6C34878D82A}">
                    <a16:rowId xmlns:a16="http://schemas.microsoft.com/office/drawing/2014/main" val="10000"/>
                  </a:ext>
                </a:extLst>
              </a:tr>
              <a:tr h="468517">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360000">
                <a:tc rowSpan="4">
                  <a:txBody>
                    <a:bodyPr/>
                    <a:lstStyle/>
                    <a:p>
                      <a:pPr algn="l"/>
                      <a:r>
                        <a:rPr lang="hr-HR" b="1" noProof="0" dirty="0">
                          <a:latin typeface="Arial Narrow" pitchFamily="34" charset="0"/>
                        </a:rPr>
                        <a:t>INSTANT ICE COFFEE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200" b="0" noProof="0" dirty="0">
                          <a:latin typeface="Arial Narrow" pitchFamily="34" charset="0"/>
                        </a:rPr>
                        <a:t>15 g 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baseline="0" noProof="0" dirty="0">
                          <a:latin typeface="Arial Narrow" pitchFamily="34" charset="0"/>
                        </a:rPr>
                        <a:t>450</a:t>
                      </a:r>
                      <a:r>
                        <a:rPr lang="en-US" sz="1200" b="0" baseline="0" noProof="0" dirty="0">
                          <a:latin typeface="Arial Narrow" pitchFamily="34" charset="0"/>
                        </a:rPr>
                        <a:t> g</a:t>
                      </a:r>
                      <a:endParaRPr lang="en-US" sz="1200" b="0" noProof="0" dirty="0">
                        <a:latin typeface="Arial Narrow" pitchFamily="34" charset="0"/>
                      </a:endParaRPr>
                    </a:p>
                  </a:txBody>
                  <a:tcPr anchor="ctr">
                    <a:solidFill>
                      <a:schemeClr val="bg1"/>
                    </a:solidFill>
                  </a:tcPr>
                </a:tc>
                <a:tc>
                  <a:txBody>
                    <a:bodyPr/>
                    <a:lstStyle/>
                    <a:p>
                      <a:pPr algn="ctr"/>
                      <a:r>
                        <a:rPr lang="en-US" sz="1100" b="0" noProof="0" dirty="0">
                          <a:latin typeface="Arial Narrow" pitchFamily="34" charset="0"/>
                        </a:rPr>
                        <a:t>Display box</a:t>
                      </a:r>
                    </a:p>
                  </a:txBody>
                  <a:tcPr anchor="ctr">
                    <a:solidFill>
                      <a:schemeClr val="bg1"/>
                    </a:solidFill>
                  </a:tcPr>
                </a:tc>
                <a:tc>
                  <a:txBody>
                    <a:bodyPr/>
                    <a:lstStyle/>
                    <a:p>
                      <a:pPr algn="ctr"/>
                      <a:r>
                        <a:rPr lang="hr-HR" sz="1200" b="0" noProof="0" dirty="0">
                          <a:solidFill>
                            <a:schemeClr val="tx1"/>
                          </a:solidFill>
                          <a:latin typeface="Arial Narrow" pitchFamily="34" charset="0"/>
                        </a:rPr>
                        <a:t>30</a:t>
                      </a:r>
                      <a:endParaRPr lang="en-US" sz="1200" b="0" noProof="0" dirty="0">
                        <a:solidFill>
                          <a:schemeClr val="tx1"/>
                        </a:solidFill>
                        <a:latin typeface="Arial Narrow" pitchFamily="34" charset="0"/>
                      </a:endParaRPr>
                    </a:p>
                  </a:txBody>
                  <a:tcPr anchor="ctr">
                    <a:solidFill>
                      <a:schemeClr val="bg1"/>
                    </a:solid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solidFill>
                      <a:schemeClr val="bg1"/>
                    </a:solid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360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baseline="0" noProof="0" dirty="0">
                          <a:latin typeface="Arial Narrow" pitchFamily="34" charset="0"/>
                        </a:rPr>
                        <a:t>4.050</a:t>
                      </a:r>
                      <a:r>
                        <a:rPr lang="en-US" sz="1200" b="0" baseline="0" noProof="0" dirty="0">
                          <a:latin typeface="Arial Narrow" pitchFamily="34" charset="0"/>
                        </a:rPr>
                        <a:t>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en-US" sz="1200" b="0" noProof="0" dirty="0">
                          <a:latin typeface="Arial Narrow" pitchFamily="34" charset="0"/>
                        </a:rPr>
                        <a:t>2</a:t>
                      </a:r>
                      <a:r>
                        <a:rPr lang="hr-HR" sz="1200" b="0" noProof="0" dirty="0">
                          <a:latin typeface="Arial Narrow" pitchFamily="34" charset="0"/>
                        </a:rPr>
                        <a:t>70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24.300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60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Bulk</a:t>
                      </a:r>
                      <a:r>
                        <a:rPr lang="hr-HR" sz="1100" b="0" noProof="0" dirty="0">
                          <a:latin typeface="Arial Narrow" pitchFamily="34" charset="0"/>
                        </a:rPr>
                        <a:t> </a:t>
                      </a:r>
                      <a:r>
                        <a:rPr lang="hr-HR" sz="1100" b="0" noProof="0" dirty="0" err="1">
                          <a:latin typeface="Arial Narrow" pitchFamily="34" charset="0"/>
                        </a:rPr>
                        <a:t>carton</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37265671"/>
                  </a:ext>
                </a:extLst>
              </a:tr>
              <a:tr h="360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60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1" noProof="0" dirty="0">
                          <a:latin typeface="Arial Narrow" pitchFamily="34" charset="0"/>
                        </a:rPr>
                        <a:t>INSTANT ICE FRAPPE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1" noProof="0" dirty="0" err="1">
                          <a:latin typeface="Arial Narrow" pitchFamily="34" charset="0"/>
                        </a:rPr>
                        <a:t>Available</a:t>
                      </a:r>
                      <a:r>
                        <a:rPr lang="hr-HR" sz="1200" b="1" noProof="0" dirty="0">
                          <a:latin typeface="Arial Narrow" pitchFamily="34" charset="0"/>
                        </a:rPr>
                        <a:t> </a:t>
                      </a:r>
                      <a:r>
                        <a:rPr lang="hr-HR" sz="1200" b="1" noProof="0" dirty="0" err="1">
                          <a:latin typeface="Arial Narrow" pitchFamily="34" charset="0"/>
                        </a:rPr>
                        <a:t>flavors</a:t>
                      </a:r>
                      <a:r>
                        <a:rPr lang="hr-HR" sz="1200" b="1" noProof="0" dirty="0">
                          <a:latin typeface="Arial Narrow"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err="1">
                          <a:latin typeface="Arial Narrow" pitchFamily="34" charset="0"/>
                        </a:rPr>
                        <a:t>Ice</a:t>
                      </a:r>
                      <a:r>
                        <a:rPr lang="hr-HR" sz="1200" b="1" noProof="0" dirty="0">
                          <a:latin typeface="Arial Narrow" pitchFamily="34" charset="0"/>
                        </a:rPr>
                        <a:t> </a:t>
                      </a:r>
                      <a:r>
                        <a:rPr lang="hr-HR" sz="1200" b="1" noProof="0" dirty="0" err="1">
                          <a:latin typeface="Arial Narrow" pitchFamily="34" charset="0"/>
                        </a:rPr>
                        <a:t>coffee</a:t>
                      </a:r>
                      <a:endParaRPr lang="hr-HR" sz="1200" b="1" noProof="0" dirty="0">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err="1">
                          <a:latin typeface="Arial Narrow" pitchFamily="34" charset="0"/>
                        </a:rPr>
                        <a:t>Cherry</a:t>
                      </a:r>
                      <a:endParaRPr lang="hr-HR" sz="1200" b="1" noProof="0" dirty="0">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err="1">
                          <a:latin typeface="Arial Narrow" pitchFamily="34" charset="0"/>
                        </a:rPr>
                        <a:t>Strawberry</a:t>
                      </a:r>
                      <a:endParaRPr lang="hr-HR" sz="1200" b="1" noProof="0" dirty="0">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a:latin typeface="Arial Narrow" pitchFamily="34" charset="0"/>
                        </a:rPr>
                        <a:t>Rum &amp; </a:t>
                      </a:r>
                      <a:r>
                        <a:rPr lang="hr-HR" sz="1200" b="1" noProof="0" dirty="0" err="1">
                          <a:latin typeface="Arial Narrow" pitchFamily="34" charset="0"/>
                        </a:rPr>
                        <a:t>Coconut</a:t>
                      </a:r>
                      <a:endParaRPr lang="hr-HR" sz="1200" b="1" noProof="0" dirty="0">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err="1">
                          <a:latin typeface="Arial Narrow" pitchFamily="34" charset="0"/>
                        </a:rPr>
                        <a:t>Forest</a:t>
                      </a:r>
                      <a:r>
                        <a:rPr lang="hr-HR" sz="1200" b="1" noProof="0" dirty="0">
                          <a:latin typeface="Arial Narrow" pitchFamily="34" charset="0"/>
                        </a:rPr>
                        <a:t> </a:t>
                      </a:r>
                      <a:r>
                        <a:rPr lang="hr-HR" sz="1200" b="1" noProof="0" dirty="0" err="1">
                          <a:latin typeface="Arial Narrow" pitchFamily="34" charset="0"/>
                        </a:rPr>
                        <a:t>fruit</a:t>
                      </a:r>
                      <a:r>
                        <a:rPr lang="hr-HR" sz="1200" b="1" noProof="0" dirty="0">
                          <a:latin typeface="Arial Narrow"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HR" sz="1200" b="1" noProof="0" dirty="0" err="1">
                          <a:latin typeface="Arial Narrow" pitchFamily="34" charset="0"/>
                        </a:rPr>
                        <a:t>Tropical</a:t>
                      </a:r>
                      <a:endParaRPr lang="hr-HR" sz="1200" b="1" noProof="0" dirty="0">
                        <a:latin typeface="Arial Narrow" pitchFamily="34" charset="0"/>
                      </a:endParaRPr>
                    </a:p>
                  </a:txBody>
                  <a:tcPr anchor="ctr">
                    <a:lnT w="12700" cap="flat" cmpd="sng" algn="ctr">
                      <a:solidFill>
                        <a:schemeClr val="tx1"/>
                      </a:solidFill>
                      <a:prstDash val="solid"/>
                      <a:round/>
                      <a:headEnd type="none" w="med" len="med"/>
                      <a:tailEnd type="none" w="med" len="med"/>
                    </a:lnT>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0" noProof="0" dirty="0">
                          <a:latin typeface="Arial Narrow" pitchFamily="34" charset="0"/>
                        </a:rPr>
                        <a:t>20 - 25</a:t>
                      </a:r>
                      <a:r>
                        <a:rPr lang="en-US" sz="1200" b="0" noProof="0" dirty="0">
                          <a:latin typeface="Arial Narrow" pitchFamily="34" charset="0"/>
                        </a:rPr>
                        <a:t> g </a:t>
                      </a:r>
                      <a:endParaRPr lang="hr-HR" sz="1200" b="0" noProof="0" dirty="0">
                        <a:latin typeface="Arial Narrow"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stick-pack</a:t>
                      </a:r>
                    </a:p>
                  </a:txBody>
                  <a:tcPr anchor="ctr">
                    <a:noFill/>
                  </a:tcPr>
                </a:tc>
                <a:tc>
                  <a:txBody>
                    <a:bodyPr/>
                    <a:lstStyle/>
                    <a:p>
                      <a:pPr algn="r"/>
                      <a:r>
                        <a:rPr lang="hr-HR" sz="1200" b="0" baseline="0" noProof="0" dirty="0">
                          <a:latin typeface="Arial Narrow" pitchFamily="34" charset="0"/>
                        </a:rPr>
                        <a:t>540</a:t>
                      </a:r>
                      <a:r>
                        <a:rPr lang="en-US" sz="1200" b="0" baseline="0" noProof="0" dirty="0">
                          <a:latin typeface="Arial Narrow" pitchFamily="34" charset="0"/>
                        </a:rPr>
                        <a:t> g</a:t>
                      </a:r>
                      <a:endParaRPr lang="en-US" sz="1200" b="0" noProof="0" dirty="0">
                        <a:latin typeface="Arial Narrow" pitchFamily="34" charset="0"/>
                      </a:endParaRPr>
                    </a:p>
                  </a:txBody>
                  <a:tcPr anchor="ctr">
                    <a:noFill/>
                  </a:tcPr>
                </a:tc>
                <a:tc>
                  <a:txBody>
                    <a:bodyPr/>
                    <a:lstStyle/>
                    <a:p>
                      <a:pPr algn="ctr"/>
                      <a:r>
                        <a:rPr lang="en-US" sz="1100" b="0" noProof="0" dirty="0">
                          <a:latin typeface="Arial Narrow" pitchFamily="34" charset="0"/>
                        </a:rPr>
                        <a:t>Display box</a:t>
                      </a:r>
                    </a:p>
                  </a:txBody>
                  <a:tcPr anchor="ctr">
                    <a:noFill/>
                  </a:tcPr>
                </a:tc>
                <a:tc>
                  <a:txBody>
                    <a:bodyPr/>
                    <a:lstStyle/>
                    <a:p>
                      <a:pPr algn="ctr"/>
                      <a:r>
                        <a:rPr lang="hr-HR" sz="1200" b="0" noProof="0" dirty="0">
                          <a:solidFill>
                            <a:schemeClr val="tx1"/>
                          </a:solidFill>
                          <a:latin typeface="Arial Narrow" pitchFamily="34" charset="0"/>
                        </a:rPr>
                        <a:t>30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19.950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81767550"/>
                  </a:ext>
                </a:extLst>
              </a:tr>
              <a:tr h="360000">
                <a:tc vMerge="1">
                  <a:txBody>
                    <a:bodyPr/>
                    <a:lstStyle/>
                    <a:p>
                      <a:endParaRPr lang="hr-H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noFill/>
                  </a:tcPr>
                </a:tc>
                <a:tc>
                  <a:txBody>
                    <a:bodyPr/>
                    <a:lstStyle/>
                    <a:p>
                      <a:pPr algn="r"/>
                      <a:r>
                        <a:rPr lang="hr-HR" sz="1200" b="0" baseline="0" noProof="0" dirty="0">
                          <a:latin typeface="Arial Narrow" pitchFamily="34" charset="0"/>
                        </a:rPr>
                        <a:t>3.600</a:t>
                      </a:r>
                      <a:r>
                        <a:rPr lang="en-US" sz="1200" b="0" baseline="0" noProof="0" dirty="0">
                          <a:latin typeface="Arial Narrow" pitchFamily="34" charset="0"/>
                        </a:rPr>
                        <a:t>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en-US" sz="1200" b="0" noProof="0" dirty="0">
                          <a:latin typeface="Arial Narrow" pitchFamily="34" charset="0"/>
                        </a:rPr>
                        <a:t>2</a:t>
                      </a:r>
                      <a:r>
                        <a:rPr lang="hr-HR" sz="1200" b="0" noProof="0" dirty="0">
                          <a:latin typeface="Arial Narrow" pitchFamily="34" charset="0"/>
                        </a:rPr>
                        <a:t>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205361662"/>
                  </a:ext>
                </a:extLst>
              </a:tr>
              <a:tr h="432000">
                <a:tc vMerge="1">
                  <a:txBody>
                    <a:bodyPr/>
                    <a:lstStyle/>
                    <a:p>
                      <a:endParaRPr lang="hr-H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Bulk</a:t>
                      </a:r>
                      <a:r>
                        <a:rPr lang="hr-HR" sz="1100" b="0" noProof="0" dirty="0">
                          <a:latin typeface="Arial Narrow" pitchFamily="34" charset="0"/>
                        </a:rPr>
                        <a:t> </a:t>
                      </a:r>
                      <a:r>
                        <a:rPr lang="hr-HR" sz="1100" b="0" noProof="0" dirty="0" err="1">
                          <a:latin typeface="Arial Narrow" pitchFamily="34" charset="0"/>
                        </a:rPr>
                        <a:t>carton</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80697069"/>
                  </a:ext>
                </a:extLst>
              </a:tr>
              <a:tr h="46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0687555"/>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graphicFrame>
        <p:nvGraphicFramePr>
          <p:cNvPr id="7" name="Tablica 6"/>
          <p:cNvGraphicFramePr>
            <a:graphicFrameLocks noGrp="1"/>
          </p:cNvGraphicFramePr>
          <p:nvPr>
            <p:extLst>
              <p:ext uri="{D42A27DB-BD31-4B8C-83A1-F6EECF244321}">
                <p14:modId xmlns:p14="http://schemas.microsoft.com/office/powerpoint/2010/main" val="3084489625"/>
              </p:ext>
            </p:extLst>
          </p:nvPr>
        </p:nvGraphicFramePr>
        <p:xfrm>
          <a:off x="4716016" y="5267672"/>
          <a:ext cx="4045836" cy="609600"/>
        </p:xfrm>
        <a:graphic>
          <a:graphicData uri="http://schemas.openxmlformats.org/drawingml/2006/table">
            <a:tbl>
              <a:tblPr firstRow="1" bandRow="1">
                <a:tableStyleId>{5940675A-B579-460E-94D1-54222C63F5DA}</a:tableStyleId>
              </a:tblPr>
              <a:tblGrid>
                <a:gridCol w="4045836">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sp>
        <p:nvSpPr>
          <p:cNvPr id="8" name="Zaobljeni pravokutnik 7"/>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60648"/>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398322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79512" y="1196752"/>
            <a:ext cx="8784976" cy="2163696"/>
          </a:xfrm>
        </p:spPr>
        <p:txBody>
          <a:bodyPr>
            <a:normAutofit/>
          </a:bodyPr>
          <a:lstStyle/>
          <a:p>
            <a:pPr algn="just"/>
            <a:r>
              <a:rPr lang="en-US" sz="2000" dirty="0">
                <a:latin typeface="Calibri" pitchFamily="34" charset="0"/>
                <a:cs typeface="Calibri" pitchFamily="34" charset="0"/>
              </a:rPr>
              <a:t>To produce high quality coffee and instant coffee drinks requires decades of experience, knowledge and love for coffee.</a:t>
            </a:r>
          </a:p>
          <a:p>
            <a:pPr algn="just"/>
            <a:r>
              <a:rPr lang="en-US" sz="2000" dirty="0">
                <a:latin typeface="Calibri" pitchFamily="34" charset="0"/>
                <a:cs typeface="Calibri" pitchFamily="34" charset="0"/>
              </a:rPr>
              <a:t>Our company has more than 20 years of experience in the coffee industry and more than 10 years in production of private label products for other companies and clients.</a:t>
            </a:r>
          </a:p>
          <a:p>
            <a:pPr algn="just"/>
            <a:r>
              <a:rPr lang="en-US" sz="2000" dirty="0">
                <a:latin typeface="Calibri" pitchFamily="34" charset="0"/>
                <a:cs typeface="Calibri" pitchFamily="34" charset="0"/>
              </a:rPr>
              <a:t>In short, the coffee production process can be described in the following steps:</a:t>
            </a:r>
          </a:p>
        </p:txBody>
      </p:sp>
      <p:sp>
        <p:nvSpPr>
          <p:cNvPr id="4" name="Naslov 1"/>
          <p:cNvSpPr txBox="1">
            <a:spLocks/>
          </p:cNvSpPr>
          <p:nvPr/>
        </p:nvSpPr>
        <p:spPr>
          <a:xfrm>
            <a:off x="4788024" y="44624"/>
            <a:ext cx="4248472" cy="926976"/>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latin typeface="Calibri" pitchFamily="34" charset="0"/>
                <a:cs typeface="Calibri" pitchFamily="34" charset="0"/>
              </a:rPr>
              <a:t>Production process</a:t>
            </a:r>
          </a:p>
        </p:txBody>
      </p:sp>
      <p:sp>
        <p:nvSpPr>
          <p:cNvPr id="5" name="Pravokutnik 4"/>
          <p:cNvSpPr/>
          <p:nvPr/>
        </p:nvSpPr>
        <p:spPr>
          <a:xfrm>
            <a:off x="2125332" y="836712"/>
            <a:ext cx="6623132" cy="144016"/>
          </a:xfrm>
          <a:prstGeom prst="rect">
            <a:avLst/>
          </a:prstGeom>
          <a:solidFill>
            <a:srgbClr val="92D050"/>
          </a:solidFill>
          <a:ln>
            <a:solidFill>
              <a:srgbClr val="92D05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kstniOkvir 6"/>
          <p:cNvSpPr txBox="1"/>
          <p:nvPr/>
        </p:nvSpPr>
        <p:spPr>
          <a:xfrm>
            <a:off x="310559" y="3409836"/>
            <a:ext cx="1741161" cy="523220"/>
          </a:xfrm>
          <a:prstGeom prst="rect">
            <a:avLst/>
          </a:prstGeom>
          <a:noFill/>
        </p:spPr>
        <p:txBody>
          <a:bodyPr wrap="square" rtlCol="0">
            <a:spAutoFit/>
          </a:bodyPr>
          <a:lstStyle/>
          <a:p>
            <a:r>
              <a:rPr lang="en-US" sz="1400" dirty="0">
                <a:latin typeface="Calibri" pitchFamily="34" charset="0"/>
                <a:cs typeface="Calibri" pitchFamily="34" charset="0"/>
              </a:rPr>
              <a:t>1.) Selection of raw</a:t>
            </a:r>
          </a:p>
          <a:p>
            <a:r>
              <a:rPr lang="en-US" sz="1400" dirty="0">
                <a:latin typeface="Calibri" pitchFamily="34" charset="0"/>
                <a:cs typeface="Calibri" pitchFamily="34" charset="0"/>
              </a:rPr>
              <a:t>      materials</a:t>
            </a:r>
          </a:p>
        </p:txBody>
      </p:sp>
      <p:sp>
        <p:nvSpPr>
          <p:cNvPr id="8" name="TekstniOkvir 7"/>
          <p:cNvSpPr txBox="1"/>
          <p:nvPr/>
        </p:nvSpPr>
        <p:spPr>
          <a:xfrm>
            <a:off x="2123728" y="3409255"/>
            <a:ext cx="1741161" cy="307777"/>
          </a:xfrm>
          <a:prstGeom prst="rect">
            <a:avLst/>
          </a:prstGeom>
          <a:noFill/>
        </p:spPr>
        <p:txBody>
          <a:bodyPr wrap="square" rtlCol="0">
            <a:spAutoFit/>
          </a:bodyPr>
          <a:lstStyle/>
          <a:p>
            <a:r>
              <a:rPr lang="en-US" sz="1400" dirty="0">
                <a:latin typeface="Calibri" pitchFamily="34" charset="0"/>
                <a:cs typeface="Calibri" pitchFamily="34" charset="0"/>
              </a:rPr>
              <a:t>2.) Roasting</a:t>
            </a:r>
          </a:p>
        </p:txBody>
      </p:sp>
      <p:sp>
        <p:nvSpPr>
          <p:cNvPr id="9" name="TekstniOkvir 8"/>
          <p:cNvSpPr txBox="1"/>
          <p:nvPr/>
        </p:nvSpPr>
        <p:spPr>
          <a:xfrm>
            <a:off x="3910959" y="3429000"/>
            <a:ext cx="1741161" cy="307777"/>
          </a:xfrm>
          <a:prstGeom prst="rect">
            <a:avLst/>
          </a:prstGeom>
          <a:noFill/>
        </p:spPr>
        <p:txBody>
          <a:bodyPr wrap="square" rtlCol="0">
            <a:spAutoFit/>
          </a:bodyPr>
          <a:lstStyle/>
          <a:p>
            <a:r>
              <a:rPr lang="en-US" sz="1400" dirty="0">
                <a:latin typeface="Calibri" pitchFamily="34" charset="0"/>
                <a:cs typeface="Calibri" pitchFamily="34" charset="0"/>
              </a:rPr>
              <a:t>3.) Blending</a:t>
            </a:r>
          </a:p>
        </p:txBody>
      </p:sp>
      <p:sp>
        <p:nvSpPr>
          <p:cNvPr id="10" name="TekstniOkvir 9"/>
          <p:cNvSpPr txBox="1"/>
          <p:nvPr/>
        </p:nvSpPr>
        <p:spPr>
          <a:xfrm>
            <a:off x="5639151" y="3429000"/>
            <a:ext cx="1741161" cy="307777"/>
          </a:xfrm>
          <a:prstGeom prst="rect">
            <a:avLst/>
          </a:prstGeom>
          <a:noFill/>
        </p:spPr>
        <p:txBody>
          <a:bodyPr wrap="square" rtlCol="0">
            <a:spAutoFit/>
          </a:bodyPr>
          <a:lstStyle/>
          <a:p>
            <a:r>
              <a:rPr lang="en-US" sz="1400" dirty="0">
                <a:latin typeface="Calibri" pitchFamily="34" charset="0"/>
                <a:cs typeface="Calibri" pitchFamily="34" charset="0"/>
              </a:rPr>
              <a:t>4.) Quality control</a:t>
            </a:r>
          </a:p>
        </p:txBody>
      </p:sp>
      <p:sp>
        <p:nvSpPr>
          <p:cNvPr id="11" name="TekstniOkvir 10"/>
          <p:cNvSpPr txBox="1"/>
          <p:nvPr/>
        </p:nvSpPr>
        <p:spPr>
          <a:xfrm>
            <a:off x="7308304" y="3429000"/>
            <a:ext cx="1741161" cy="307777"/>
          </a:xfrm>
          <a:prstGeom prst="rect">
            <a:avLst/>
          </a:prstGeom>
          <a:noFill/>
        </p:spPr>
        <p:txBody>
          <a:bodyPr wrap="square" rtlCol="0">
            <a:spAutoFit/>
          </a:bodyPr>
          <a:lstStyle/>
          <a:p>
            <a:r>
              <a:rPr lang="en-US" sz="1400" dirty="0">
                <a:latin typeface="Calibri" pitchFamily="34" charset="0"/>
                <a:cs typeface="Calibri" pitchFamily="34" charset="0"/>
              </a:rPr>
              <a:t>5.) Packaging</a:t>
            </a: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80" y="3989094"/>
            <a:ext cx="108000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Slika 11"/>
          <p:cNvPicPr>
            <a:picLocks noChangeAspect="1"/>
          </p:cNvPicPr>
          <p:nvPr/>
        </p:nvPicPr>
        <p:blipFill rotWithShape="1">
          <a:blip r:embed="rId4" cstate="print">
            <a:extLst>
              <a:ext uri="{28A0092B-C50C-407E-A947-70E740481C1C}">
                <a14:useLocalDpi xmlns:a14="http://schemas.microsoft.com/office/drawing/2010/main" val="0"/>
              </a:ext>
            </a:extLst>
          </a:blip>
          <a:srcRect t="11181" b="23218"/>
          <a:stretch/>
        </p:blipFill>
        <p:spPr>
          <a:xfrm>
            <a:off x="2267864" y="4006348"/>
            <a:ext cx="1080000" cy="1062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Slika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064" y="4006348"/>
            <a:ext cx="1080000" cy="1062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Slika 13"/>
          <p:cNvPicPr>
            <a:picLocks noChangeAspect="1"/>
          </p:cNvPicPr>
          <p:nvPr/>
        </p:nvPicPr>
        <p:blipFill rotWithShape="1">
          <a:blip r:embed="rId6" cstate="print">
            <a:extLst>
              <a:ext uri="{28A0092B-C50C-407E-A947-70E740481C1C}">
                <a14:useLocalDpi xmlns:a14="http://schemas.microsoft.com/office/drawing/2010/main" val="0"/>
              </a:ext>
            </a:extLst>
          </a:blip>
          <a:srcRect l="13355" r="14118"/>
          <a:stretch/>
        </p:blipFill>
        <p:spPr>
          <a:xfrm>
            <a:off x="5758266" y="3989094"/>
            <a:ext cx="1332360"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Slika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6796" y="3989094"/>
            <a:ext cx="1234884"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kstniOkvir 15"/>
          <p:cNvSpPr txBox="1"/>
          <p:nvPr/>
        </p:nvSpPr>
        <p:spPr>
          <a:xfrm>
            <a:off x="179512" y="5251847"/>
            <a:ext cx="1835695" cy="769441"/>
          </a:xfrm>
          <a:prstGeom prst="rect">
            <a:avLst/>
          </a:prstGeom>
          <a:noFill/>
        </p:spPr>
        <p:txBody>
          <a:bodyPr wrap="square" rtlCol="0">
            <a:spAutoFit/>
          </a:bodyPr>
          <a:lstStyle/>
          <a:p>
            <a:pPr algn="ctr"/>
            <a:r>
              <a:rPr lang="en-US" sz="1100" dirty="0">
                <a:latin typeface="Calibri" pitchFamily="34" charset="0"/>
                <a:cs typeface="Calibri" pitchFamily="34" charset="0"/>
              </a:rPr>
              <a:t>To produce our products we use only the best raw materials from all around the world.</a:t>
            </a:r>
          </a:p>
        </p:txBody>
      </p:sp>
      <p:sp>
        <p:nvSpPr>
          <p:cNvPr id="17" name="TekstniOkvir 16"/>
          <p:cNvSpPr txBox="1"/>
          <p:nvPr/>
        </p:nvSpPr>
        <p:spPr>
          <a:xfrm>
            <a:off x="1979712" y="5229200"/>
            <a:ext cx="1813169" cy="938719"/>
          </a:xfrm>
          <a:prstGeom prst="rect">
            <a:avLst/>
          </a:prstGeom>
          <a:noFill/>
        </p:spPr>
        <p:txBody>
          <a:bodyPr wrap="square" rtlCol="0">
            <a:spAutoFit/>
          </a:bodyPr>
          <a:lstStyle/>
          <a:p>
            <a:pPr algn="ctr"/>
            <a:r>
              <a:rPr lang="en-US" sz="1100" dirty="0">
                <a:latin typeface="Calibri" pitchFamily="34" charset="0"/>
                <a:cs typeface="Calibri" pitchFamily="34" charset="0"/>
              </a:rPr>
              <a:t>One of the most important production processes during which the coffee gets its characteristic taste and aroma.</a:t>
            </a:r>
          </a:p>
        </p:txBody>
      </p:sp>
      <p:sp>
        <p:nvSpPr>
          <p:cNvPr id="18" name="TekstniOkvir 17"/>
          <p:cNvSpPr txBox="1"/>
          <p:nvPr/>
        </p:nvSpPr>
        <p:spPr>
          <a:xfrm>
            <a:off x="3923126" y="5226585"/>
            <a:ext cx="1440962" cy="938719"/>
          </a:xfrm>
          <a:prstGeom prst="rect">
            <a:avLst/>
          </a:prstGeom>
          <a:noFill/>
        </p:spPr>
        <p:txBody>
          <a:bodyPr wrap="square" rtlCol="0">
            <a:spAutoFit/>
          </a:bodyPr>
          <a:lstStyle/>
          <a:p>
            <a:pPr algn="ctr"/>
            <a:r>
              <a:rPr lang="en-US" sz="1100" dirty="0">
                <a:latin typeface="Calibri" pitchFamily="34" charset="0"/>
                <a:cs typeface="Calibri" pitchFamily="34" charset="0"/>
              </a:rPr>
              <a:t>Blending different types of coffee</a:t>
            </a:r>
            <a:r>
              <a:rPr lang="hr-HR" sz="1100" dirty="0">
                <a:latin typeface="Calibri" pitchFamily="34" charset="0"/>
                <a:cs typeface="Calibri" pitchFamily="34" charset="0"/>
              </a:rPr>
              <a:t> </a:t>
            </a:r>
            <a:r>
              <a:rPr lang="en-US" sz="1100" dirty="0">
                <a:latin typeface="Calibri" pitchFamily="34" charset="0"/>
                <a:cs typeface="Calibri" pitchFamily="34" charset="0"/>
              </a:rPr>
              <a:t>and</a:t>
            </a:r>
            <a:r>
              <a:rPr lang="hr-HR" sz="1100" dirty="0">
                <a:latin typeface="Calibri" pitchFamily="34" charset="0"/>
                <a:cs typeface="Calibri" pitchFamily="34" charset="0"/>
              </a:rPr>
              <a:t> </a:t>
            </a:r>
            <a:r>
              <a:rPr lang="en-US" sz="1100" dirty="0">
                <a:latin typeface="Calibri" pitchFamily="34" charset="0"/>
                <a:cs typeface="Calibri" pitchFamily="34" charset="0"/>
              </a:rPr>
              <a:t>ingredients insures the distinctive taste of all our products.</a:t>
            </a:r>
          </a:p>
        </p:txBody>
      </p:sp>
      <p:sp>
        <p:nvSpPr>
          <p:cNvPr id="19" name="TekstniOkvir 18"/>
          <p:cNvSpPr txBox="1"/>
          <p:nvPr/>
        </p:nvSpPr>
        <p:spPr>
          <a:xfrm>
            <a:off x="5796136" y="5229200"/>
            <a:ext cx="1296144" cy="1107996"/>
          </a:xfrm>
          <a:prstGeom prst="rect">
            <a:avLst/>
          </a:prstGeom>
          <a:noFill/>
        </p:spPr>
        <p:txBody>
          <a:bodyPr wrap="square" rtlCol="0">
            <a:spAutoFit/>
          </a:bodyPr>
          <a:lstStyle/>
          <a:p>
            <a:pPr algn="ctr"/>
            <a:r>
              <a:rPr lang="en-US" sz="1100" dirty="0">
                <a:latin typeface="Calibri" pitchFamily="34" charset="0"/>
                <a:cs typeface="Calibri" pitchFamily="34" charset="0"/>
              </a:rPr>
              <a:t>HACCP </a:t>
            </a:r>
            <a:r>
              <a:rPr lang="hr-HR" sz="1100" dirty="0" err="1">
                <a:latin typeface="Calibri" pitchFamily="34" charset="0"/>
                <a:cs typeface="Calibri" pitchFamily="34" charset="0"/>
              </a:rPr>
              <a:t>and</a:t>
            </a:r>
            <a:r>
              <a:rPr lang="hr-HR" sz="1100" dirty="0">
                <a:latin typeface="Calibri" pitchFamily="34" charset="0"/>
                <a:cs typeface="Calibri" pitchFamily="34" charset="0"/>
              </a:rPr>
              <a:t> IFS </a:t>
            </a:r>
            <a:r>
              <a:rPr lang="en-US" sz="1100" dirty="0">
                <a:latin typeface="Calibri" pitchFamily="34" charset="0"/>
                <a:cs typeface="Calibri" pitchFamily="34" charset="0"/>
              </a:rPr>
              <a:t>system of quality control ensures high safety standards for our consumers.</a:t>
            </a:r>
          </a:p>
        </p:txBody>
      </p:sp>
      <p:sp>
        <p:nvSpPr>
          <p:cNvPr id="20" name="TekstniOkvir 19"/>
          <p:cNvSpPr txBox="1"/>
          <p:nvPr/>
        </p:nvSpPr>
        <p:spPr>
          <a:xfrm>
            <a:off x="7236296" y="5251847"/>
            <a:ext cx="1554028" cy="769441"/>
          </a:xfrm>
          <a:prstGeom prst="rect">
            <a:avLst/>
          </a:prstGeom>
          <a:noFill/>
        </p:spPr>
        <p:txBody>
          <a:bodyPr wrap="square" rtlCol="0">
            <a:spAutoFit/>
          </a:bodyPr>
          <a:lstStyle/>
          <a:p>
            <a:pPr algn="ctr"/>
            <a:r>
              <a:rPr lang="en-US" sz="1100" dirty="0">
                <a:latin typeface="Calibri" pitchFamily="34" charset="0"/>
                <a:cs typeface="Calibri" pitchFamily="34" charset="0"/>
              </a:rPr>
              <a:t>Finished products are packaged to ensure freshness and durability of our products.</a:t>
            </a:r>
          </a:p>
        </p:txBody>
      </p:sp>
      <p:pic>
        <p:nvPicPr>
          <p:cNvPr id="21" name="Slika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647" y="188640"/>
            <a:ext cx="1625049" cy="79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Coffee Creamer – Coffee Whitener</a:t>
            </a:r>
          </a:p>
        </p:txBody>
      </p:sp>
      <p:sp>
        <p:nvSpPr>
          <p:cNvPr id="3" name="Rezervirano mjesto sadržaja 2"/>
          <p:cNvSpPr>
            <a:spLocks noGrp="1"/>
          </p:cNvSpPr>
          <p:nvPr>
            <p:ph idx="1"/>
          </p:nvPr>
        </p:nvSpPr>
        <p:spPr>
          <a:xfrm>
            <a:off x="251520" y="1196752"/>
            <a:ext cx="8640960" cy="3992106"/>
          </a:xfrm>
        </p:spPr>
        <p:txBody>
          <a:bodyPr>
            <a:noAutofit/>
          </a:bodyPr>
          <a:lstStyle/>
          <a:p>
            <a:pPr marL="109728" indent="0" algn="ctr">
              <a:spcBef>
                <a:spcPts val="0"/>
              </a:spcBef>
              <a:spcAft>
                <a:spcPts val="1200"/>
              </a:spcAft>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Is a complete non-dairy substitute for milk based on vegetable ingredients. It can be used in coffee, cocoa, tea drinks and soups to enrich flavor and add creaminess to the drink without cooling it.  It has a wide range of uses in vending machines, product mixtures and can also be packaged in single serving sachets for restaurants, cafes or home use.</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lvl="2">
              <a:buFont typeface="Wingdings" pitchFamily="2" charset="2"/>
              <a:buChar char="Ø"/>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100</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soluble (spray-dried powder)</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lvl="2">
              <a:buFont typeface="Wingdings" pitchFamily="2" charset="2"/>
              <a:buChar char="Ø"/>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Low fat content</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lvl="2">
              <a:buFont typeface="Wingdings" pitchFamily="2" charset="2"/>
              <a:buChar char="Ø"/>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Suitable for vegetarians (vegetable based)</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lvl="2">
              <a:buFont typeface="Wingdings" pitchFamily="2" charset="2"/>
              <a:buChar char="Ø"/>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Gluten free</a:t>
            </a: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699792" y="541196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4932040" y="541196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758480" y="556615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5004048" y="5555978"/>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2440" y="5789948"/>
            <a:ext cx="360000" cy="360000"/>
          </a:xfrm>
          <a:prstGeom prst="rect">
            <a:avLst/>
          </a:prstGeom>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8652" y="5818179"/>
            <a:ext cx="360000" cy="360000"/>
          </a:xfrm>
          <a:prstGeom prst="rect">
            <a:avLst/>
          </a:prstGeom>
        </p:spPr>
      </p:pic>
    </p:spTree>
    <p:extLst>
      <p:ext uri="{BB962C8B-B14F-4D97-AF65-F5344CB8AC3E}">
        <p14:creationId xmlns:p14="http://schemas.microsoft.com/office/powerpoint/2010/main" val="200845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400" i="1" dirty="0">
                <a:solidFill>
                  <a:schemeClr val="tx1"/>
                </a:solidFill>
                <a:latin typeface="Calibri" pitchFamily="34" charset="0"/>
                <a:cs typeface="Calibri" pitchFamily="34" charset="0"/>
              </a:rPr>
              <a:t>                 </a:t>
            </a:r>
            <a:r>
              <a:rPr lang="en-US" sz="4400" i="1" dirty="0">
                <a:solidFill>
                  <a:schemeClr val="tx1"/>
                </a:solidFill>
                <a:latin typeface="Calibri" pitchFamily="34" charset="0"/>
                <a:cs typeface="Calibri" pitchFamily="34" charset="0"/>
              </a:rPr>
              <a:t>Coffee</a:t>
            </a:r>
            <a:r>
              <a:rPr lang="hr-HR" sz="4400" i="1" dirty="0">
                <a:solidFill>
                  <a:schemeClr val="tx1"/>
                </a:solidFill>
                <a:latin typeface="Calibri" pitchFamily="34" charset="0"/>
                <a:cs typeface="Calibri" pitchFamily="34" charset="0"/>
              </a:rPr>
              <a:t> </a:t>
            </a:r>
            <a:r>
              <a:rPr lang="en-US" sz="4400" i="1" dirty="0">
                <a:solidFill>
                  <a:schemeClr val="tx1"/>
                </a:solidFill>
                <a:latin typeface="Calibri" pitchFamily="34" charset="0"/>
                <a:cs typeface="Calibri" pitchFamily="34" charset="0"/>
              </a:rPr>
              <a:t>Creamer</a:t>
            </a:r>
            <a:r>
              <a:rPr lang="hr-HR" sz="4400" i="1" dirty="0">
                <a:solidFill>
                  <a:schemeClr val="tx1"/>
                </a:solidFill>
                <a:latin typeface="Calibri" pitchFamily="34" charset="0"/>
                <a:cs typeface="Calibri" pitchFamily="34" charset="0"/>
              </a:rPr>
              <a:t> – </a:t>
            </a:r>
            <a:r>
              <a:rPr lang="en-US" sz="4400" i="1" dirty="0">
                <a:solidFill>
                  <a:schemeClr val="tx1"/>
                </a:solidFill>
                <a:latin typeface="Calibri" pitchFamily="34" charset="0"/>
                <a:cs typeface="Calibri" pitchFamily="34" charset="0"/>
              </a:rPr>
              <a:t>Packaging</a:t>
            </a:r>
            <a:endParaRPr lang="en-US" dirty="0"/>
          </a:p>
        </p:txBody>
      </p:sp>
      <p:graphicFrame>
        <p:nvGraphicFramePr>
          <p:cNvPr id="6" name="Tablica 5"/>
          <p:cNvGraphicFramePr>
            <a:graphicFrameLocks noGrp="1"/>
          </p:cNvGraphicFramePr>
          <p:nvPr>
            <p:extLst>
              <p:ext uri="{D42A27DB-BD31-4B8C-83A1-F6EECF244321}">
                <p14:modId xmlns:p14="http://schemas.microsoft.com/office/powerpoint/2010/main" val="4283033858"/>
              </p:ext>
            </p:extLst>
          </p:nvPr>
        </p:nvGraphicFramePr>
        <p:xfrm>
          <a:off x="167978" y="1104328"/>
          <a:ext cx="8652494" cy="4366080"/>
        </p:xfrm>
        <a:graphic>
          <a:graphicData uri="http://schemas.openxmlformats.org/drawingml/2006/table">
            <a:tbl>
              <a:tblPr firstRow="1" bandRow="1">
                <a:tableStyleId>{D7AC3CCA-C797-4891-BE02-D94E43425B78}</a:tableStyleId>
              </a:tblPr>
              <a:tblGrid>
                <a:gridCol w="1883742">
                  <a:extLst>
                    <a:ext uri="{9D8B030D-6E8A-4147-A177-3AD203B41FA5}">
                      <a16:colId xmlns:a16="http://schemas.microsoft.com/office/drawing/2014/main" val="20000"/>
                    </a:ext>
                  </a:extLst>
                </a:gridCol>
                <a:gridCol w="1243133">
                  <a:extLst>
                    <a:ext uri="{9D8B030D-6E8A-4147-A177-3AD203B41FA5}">
                      <a16:colId xmlns:a16="http://schemas.microsoft.com/office/drawing/2014/main" val="20001"/>
                    </a:ext>
                  </a:extLst>
                </a:gridCol>
                <a:gridCol w="815707">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606607">
                  <a:extLst>
                    <a:ext uri="{9D8B030D-6E8A-4147-A177-3AD203B41FA5}">
                      <a16:colId xmlns:a16="http://schemas.microsoft.com/office/drawing/2014/main" val="20006"/>
                    </a:ext>
                  </a:extLst>
                </a:gridCol>
                <a:gridCol w="1080120">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88000">
                <a:tc rowSpan="9">
                  <a:txBody>
                    <a:bodyPr/>
                    <a:lstStyle/>
                    <a:p>
                      <a:pPr algn="ctr"/>
                      <a:r>
                        <a:rPr lang="hr-HR" b="1" noProof="0" dirty="0">
                          <a:latin typeface="Arial Narrow" pitchFamily="34" charset="0"/>
                        </a:rPr>
                        <a:t>COFFEE CREAMER</a:t>
                      </a:r>
                    </a:p>
                  </a:txBody>
                  <a:tcPr anchor="ctr">
                    <a:lnT w="12700" cap="flat" cmpd="sng" algn="ctr">
                      <a:solidFill>
                        <a:schemeClr val="tx1"/>
                      </a:solidFill>
                      <a:prstDash val="solid"/>
                      <a:round/>
                      <a:headEnd type="none" w="med" len="med"/>
                      <a:tailEnd type="none" w="med" len="med"/>
                    </a:lnT>
                    <a:solidFill>
                      <a:schemeClr val="bg1"/>
                    </a:solidFill>
                  </a:tcPr>
                </a:tc>
                <a:tc rowSpan="2">
                  <a:txBody>
                    <a:bodyPr/>
                    <a:lstStyle/>
                    <a:p>
                      <a:pPr algn="ctr"/>
                      <a:r>
                        <a:rPr lang="hr-HR" sz="1200" b="0" noProof="0" dirty="0">
                          <a:latin typeface="Arial Narrow" pitchFamily="34" charset="0"/>
                        </a:rPr>
                        <a:t>3</a:t>
                      </a:r>
                      <a:r>
                        <a:rPr lang="en-US" sz="1200" b="0" noProof="0" dirty="0">
                          <a:latin typeface="Arial Narrow" pitchFamily="34" charset="0"/>
                        </a:rPr>
                        <a:t> g </a:t>
                      </a:r>
                      <a:endParaRPr lang="hr-HR" sz="1200" b="0" noProof="0" dirty="0">
                        <a:latin typeface="Arial Narrow" pitchFamily="34" charset="0"/>
                      </a:endParaRP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solidFill>
                            <a:schemeClr val="tx1"/>
                          </a:solidFill>
                          <a:latin typeface="Arial Narrow" pitchFamily="34" charset="0"/>
                        </a:rPr>
                        <a:t>240 g</a:t>
                      </a:r>
                      <a:endParaRPr lang="en-US" sz="1200" b="0" noProof="0" dirty="0">
                        <a:solidFill>
                          <a:schemeClr val="tx1"/>
                        </a:solidFill>
                        <a:latin typeface="Arial Narrow" pitchFamily="34" charset="0"/>
                      </a:endParaRPr>
                    </a:p>
                  </a:txBody>
                  <a:tcPr anchor="ctr">
                    <a:noFill/>
                  </a:tcPr>
                </a:tc>
                <a:tc>
                  <a:txBody>
                    <a:bodyPr/>
                    <a:lstStyle/>
                    <a:p>
                      <a:pPr algn="ctr"/>
                      <a:r>
                        <a:rPr lang="hr-HR" sz="1100" b="0" noProof="0" dirty="0">
                          <a:solidFill>
                            <a:schemeClr val="tx1"/>
                          </a:solidFill>
                          <a:latin typeface="Arial Narrow" pitchFamily="34" charset="0"/>
                        </a:rPr>
                        <a:t>80/1 d</a:t>
                      </a:r>
                      <a:r>
                        <a:rPr lang="en-US" sz="1100" b="0" noProof="0" dirty="0" err="1">
                          <a:solidFill>
                            <a:schemeClr val="tx1"/>
                          </a:solidFill>
                          <a:latin typeface="Arial Narrow" pitchFamily="34" charset="0"/>
                        </a:rPr>
                        <a:t>isplay</a:t>
                      </a:r>
                      <a:r>
                        <a:rPr lang="en-US" sz="1100" b="0" noProof="0" dirty="0">
                          <a:solidFill>
                            <a:schemeClr val="tx1"/>
                          </a:solidFill>
                          <a:latin typeface="Arial Narrow" pitchFamily="34" charset="0"/>
                        </a:rPr>
                        <a:t> box</a:t>
                      </a:r>
                    </a:p>
                  </a:txBody>
                  <a:tcPr anchor="ctr">
                    <a:noFill/>
                  </a:tcPr>
                </a:tc>
                <a:tc>
                  <a:txBody>
                    <a:bodyPr/>
                    <a:lstStyle/>
                    <a:p>
                      <a:pPr algn="ctr"/>
                      <a:r>
                        <a:rPr lang="hr-HR" sz="1200" b="0" noProof="0" dirty="0">
                          <a:solidFill>
                            <a:schemeClr val="tx1"/>
                          </a:solidFill>
                          <a:latin typeface="Arial Narrow" pitchFamily="34" charset="0"/>
                        </a:rPr>
                        <a:t>80</a:t>
                      </a:r>
                      <a:endParaRPr lang="en-US" sz="1200" b="0" noProof="0" dirty="0">
                        <a:solidFill>
                          <a:schemeClr val="tx1"/>
                        </a:solidFill>
                        <a:latin typeface="Arial Narrow" pitchFamily="34" charset="0"/>
                      </a:endParaRPr>
                    </a:p>
                  </a:txBody>
                  <a:tcPr anchor="ctr">
                    <a:noFill/>
                  </a:tcPr>
                </a:tc>
                <a:tc>
                  <a:txBody>
                    <a:bodyPr/>
                    <a:lstStyle/>
                    <a:p>
                      <a:pPr algn="ctr"/>
                      <a:r>
                        <a:rPr lang="hr-HR" sz="1200" b="0" noProof="0" dirty="0">
                          <a:solidFill>
                            <a:schemeClr val="tx1"/>
                          </a:solidFill>
                          <a:latin typeface="Arial Narrow" pitchFamily="34" charset="0"/>
                        </a:rPr>
                        <a:t>53.200</a:t>
                      </a:r>
                      <a:endParaRPr lang="en-US" sz="1200" b="0" noProof="0" dirty="0">
                        <a:solidFill>
                          <a:schemeClr val="tx1"/>
                        </a:solidFill>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88000">
                <a:tc vMerge="1">
                  <a:txBody>
                    <a:bodyPr/>
                    <a:lstStyle/>
                    <a:p>
                      <a:endParaRPr lang="hr-HR" dirty="0"/>
                    </a:p>
                  </a:txBody>
                  <a:tcPr/>
                </a:tc>
                <a:tc vMerge="1">
                  <a:txBody>
                    <a:bodyPr/>
                    <a:lstStyle/>
                    <a:p>
                      <a:endParaRPr lang="en-US" sz="1200" b="0" noProof="0" dirty="0">
                        <a:latin typeface="Arial Narrow" pitchFamily="34" charset="0"/>
                      </a:endParaRPr>
                    </a:p>
                  </a:txBody>
                  <a:tcPr/>
                </a:tc>
                <a:tc>
                  <a:txBody>
                    <a:bodyPr/>
                    <a:lstStyle/>
                    <a:p>
                      <a:pPr algn="r"/>
                      <a:r>
                        <a:rPr lang="hr-HR" sz="1200" b="0" noProof="0" dirty="0">
                          <a:latin typeface="Arial Narrow" pitchFamily="34" charset="0"/>
                        </a:rPr>
                        <a:t>1.500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500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45.0</a:t>
                      </a:r>
                      <a:r>
                        <a:rPr lang="en-US" sz="1200" b="0" noProof="0" dirty="0">
                          <a:latin typeface="Arial Narrow" pitchFamily="34" charset="0"/>
                        </a:rPr>
                        <a:t>00</a:t>
                      </a: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100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30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2.700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288000">
                <a:tc vMerge="1">
                  <a:txBody>
                    <a:bodyPr/>
                    <a:lstStyle/>
                    <a:p>
                      <a:endParaRPr lang="hr-HR"/>
                    </a:p>
                  </a:txBody>
                  <a:tcPr/>
                </a:tc>
                <a:tc>
                  <a:txBody>
                    <a:bodyPr/>
                    <a:lstStyle/>
                    <a:p>
                      <a:pPr algn="ctr"/>
                      <a:r>
                        <a:rPr lang="hr-HR" sz="1200" b="0" noProof="0" dirty="0">
                          <a:latin typeface="Arial Narrow" pitchFamily="34" charset="0"/>
                        </a:rPr>
                        <a:t>150 g </a:t>
                      </a:r>
                    </a:p>
                    <a:p>
                      <a:pPr algn="ctr"/>
                      <a:r>
                        <a:rPr lang="en-US" sz="1200" b="0" noProof="0" dirty="0" err="1">
                          <a:latin typeface="Arial Narrow" pitchFamily="34" charset="0"/>
                        </a:rPr>
                        <a:t>doypack</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88000">
                <a:tc vMerge="1">
                  <a:txBody>
                    <a:bodyPr/>
                    <a:lstStyle/>
                    <a:p>
                      <a:endParaRPr lang="hr-HR"/>
                    </a:p>
                  </a:txBody>
                  <a:tcPr/>
                </a:tc>
                <a:tc>
                  <a:txBody>
                    <a:bodyPr/>
                    <a:lstStyle/>
                    <a:p>
                      <a:pPr algn="ctr"/>
                      <a:r>
                        <a:rPr lang="hr-HR" sz="1200" b="0" noProof="0" dirty="0">
                          <a:latin typeface="Arial Narrow" pitchFamily="34" charset="0"/>
                        </a:rPr>
                        <a:t>200 g </a:t>
                      </a:r>
                    </a:p>
                    <a:p>
                      <a:pPr algn="ctr"/>
                      <a:r>
                        <a:rPr lang="en-US" sz="1200" b="0" noProof="0" dirty="0" err="1">
                          <a:latin typeface="Arial Narrow" pitchFamily="34" charset="0"/>
                        </a:rPr>
                        <a:t>doypack</a:t>
                      </a:r>
                      <a:r>
                        <a:rPr lang="en-US" sz="1200" b="0" noProof="0" dirty="0">
                          <a:latin typeface="Arial Narrow" pitchFamily="34" charset="0"/>
                        </a:rPr>
                        <a:t> / 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288000">
                <a:tc vMerge="1">
                  <a:txBody>
                    <a:bodyPr/>
                    <a:lstStyle/>
                    <a:p>
                      <a:endParaRPr lang="hr-HR"/>
                    </a:p>
                  </a:txBody>
                  <a:tcPr/>
                </a:tc>
                <a:tc>
                  <a:txBody>
                    <a:bodyPr/>
                    <a:lstStyle/>
                    <a:p>
                      <a:pPr algn="ctr"/>
                      <a:r>
                        <a:rPr lang="hr-HR" sz="1200" b="0" noProof="0" dirty="0">
                          <a:latin typeface="Arial Narrow" pitchFamily="34" charset="0"/>
                        </a:rPr>
                        <a:t>250 g </a:t>
                      </a:r>
                    </a:p>
                    <a:p>
                      <a:pPr algn="ctr"/>
                      <a:r>
                        <a:rPr lang="en-US" sz="1200" b="0" noProof="0" dirty="0">
                          <a:latin typeface="Arial Narrow" pitchFamily="34" charset="0"/>
                        </a:rPr>
                        <a:t>bag</a:t>
                      </a: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1.080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0" indent="0" algn="ctr">
                        <a:buFont typeface="Wingdings" pitchFamily="2" charset="2"/>
                        <a:buNone/>
                      </a:pPr>
                      <a:r>
                        <a:rPr lang="hr-HR" sz="1200" b="0" noProof="0" dirty="0">
                          <a:latin typeface="Arial Narrow" pitchFamily="34" charset="0"/>
                        </a:rPr>
                        <a:t>X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88000">
                <a:tc vMerge="1">
                  <a:txBody>
                    <a:bodyPr/>
                    <a:lstStyle/>
                    <a:p>
                      <a:endParaRPr lang="hr-HR"/>
                    </a:p>
                  </a:txBody>
                  <a:tcPr/>
                </a:tc>
                <a:tc>
                  <a:txBody>
                    <a:bodyPr/>
                    <a:lstStyle/>
                    <a:p>
                      <a:pPr algn="ctr"/>
                      <a:r>
                        <a:rPr lang="hr-HR" sz="1200" b="0" noProof="0" dirty="0">
                          <a:latin typeface="Arial Narrow" pitchFamily="34" charset="0"/>
                        </a:rPr>
                        <a:t>500 g</a:t>
                      </a:r>
                    </a:p>
                    <a:p>
                      <a:pPr algn="ct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0" indent="0" algn="ctr">
                        <a:buFont typeface="Wingdings" pitchFamily="2" charset="2"/>
                        <a:buNone/>
                      </a:pP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288000">
                <a:tc vMerge="1">
                  <a:txBody>
                    <a:bodyPr/>
                    <a:lstStyle/>
                    <a:p>
                      <a:endParaRPr lang="hr-HR"/>
                    </a:p>
                  </a:txBody>
                  <a:tcPr/>
                </a:tc>
                <a:tc rowSpan="2">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1 kg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18316370"/>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 </a:t>
                      </a:r>
                      <a:r>
                        <a:rPr lang="hr-HR" sz="1200" b="0" noProof="0" dirty="0" err="1">
                          <a:latin typeface="Arial Narrow" pitchFamily="34" charset="0"/>
                        </a:rPr>
                        <a:t>box</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a:latin typeface="Arial Narrow" pitchFamily="34" charset="0"/>
                        </a:rPr>
                        <a:t>PE + </a:t>
                      </a:r>
                      <a:r>
                        <a:rPr lang="en-US" sz="1100" b="0" noProof="0" dirty="0">
                          <a:latin typeface="Arial Narrow" pitchFamily="34" charset="0"/>
                        </a:rPr>
                        <a:t>bulk</a:t>
                      </a:r>
                      <a:r>
                        <a:rPr lang="hr-HR" sz="1100" b="0" noProof="0" dirty="0">
                          <a:latin typeface="Arial Narrow" pitchFamily="34" charset="0"/>
                        </a:rPr>
                        <a:t> </a:t>
                      </a:r>
                      <a:r>
                        <a:rPr lang="en-US" sz="1100" b="0" noProof="0" dirty="0">
                          <a:latin typeface="Arial Narrow" pitchFamily="34" charset="0"/>
                        </a:rPr>
                        <a:t>carton</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3705114069"/>
              </p:ext>
            </p:extLst>
          </p:nvPr>
        </p:nvGraphicFramePr>
        <p:xfrm>
          <a:off x="5220072" y="5877336"/>
          <a:ext cx="3600400" cy="5760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200" noProof="0" dirty="0">
                          <a:latin typeface="Arial Narrow" pitchFamily="34" charset="0"/>
                        </a:rPr>
                        <a:t>- available</a:t>
                      </a:r>
                      <a:r>
                        <a:rPr lang="hr-HR" sz="1200" baseline="0" noProof="0" dirty="0">
                          <a:latin typeface="Arial Narrow" pitchFamily="34" charset="0"/>
                        </a:rPr>
                        <a:t> ;</a:t>
                      </a:r>
                      <a:r>
                        <a:rPr lang="en-US" sz="1200" noProof="0" dirty="0">
                          <a:latin typeface="Arial Narrow" pitchFamily="34" charset="0"/>
                        </a:rPr>
                        <a:t> O – on request</a:t>
                      </a:r>
                      <a:r>
                        <a:rPr lang="hr-HR" sz="1200" baseline="0" noProof="0" dirty="0">
                          <a:latin typeface="Arial Narrow" pitchFamily="34" charset="0"/>
                        </a:rPr>
                        <a:t> ;</a:t>
                      </a:r>
                      <a:r>
                        <a:rPr lang="en-US" sz="12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2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25308"/>
            <a:ext cx="1800200"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4975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63080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Brown </a:t>
            </a:r>
            <a:r>
              <a:rPr lang="en-US" sz="4800" i="1" dirty="0" err="1">
                <a:solidFill>
                  <a:schemeClr val="tx1"/>
                </a:solidFill>
                <a:latin typeface="Calibri" pitchFamily="34" charset="0"/>
                <a:cs typeface="Calibri" pitchFamily="34" charset="0"/>
              </a:rPr>
              <a:t>Demerara</a:t>
            </a:r>
            <a:r>
              <a:rPr lang="en-US" sz="4800" i="1" dirty="0">
                <a:solidFill>
                  <a:schemeClr val="tx1"/>
                </a:solidFill>
                <a:latin typeface="Calibri" pitchFamily="34" charset="0"/>
                <a:cs typeface="Calibri" pitchFamily="34" charset="0"/>
              </a:rPr>
              <a:t> sugar</a:t>
            </a:r>
          </a:p>
        </p:txBody>
      </p:sp>
      <p:sp>
        <p:nvSpPr>
          <p:cNvPr id="3" name="Rezervirano mjesto sadržaja 2"/>
          <p:cNvSpPr>
            <a:spLocks noGrp="1"/>
          </p:cNvSpPr>
          <p:nvPr>
            <p:ph idx="1"/>
          </p:nvPr>
        </p:nvSpPr>
        <p:spPr>
          <a:xfrm>
            <a:off x="215516" y="1196752"/>
            <a:ext cx="8424936" cy="2880320"/>
          </a:xfrm>
        </p:spPr>
        <p:txBody>
          <a:bodyPr>
            <a:noAutofit/>
          </a:bodyPr>
          <a:lstStyle/>
          <a:p>
            <a:pPr marL="109728" indent="0" algn="ctr">
              <a:spcBef>
                <a:spcPts val="0"/>
              </a:spcBef>
              <a:buNone/>
            </a:pPr>
            <a:r>
              <a:rPr lang="en-US" sz="2000" i="1" dirty="0" err="1">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Demerara</a:t>
            </a:r>
            <a:r>
              <a:rPr lang="en-US" sz="2000" i="1" dirty="0">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 is a high quality brown sugar for everyday household use and industry. It is used to prepare meals, drinks and sweets that require a full and caramel like taste and aroma.</a:t>
            </a:r>
          </a:p>
          <a:p>
            <a:pPr marL="109728" indent="0" algn="ctr">
              <a:spcBef>
                <a:spcPts val="0"/>
              </a:spcBef>
              <a:buNone/>
            </a:pPr>
            <a:r>
              <a:rPr lang="en-US" sz="2000" i="1" dirty="0">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Unrefined ''</a:t>
            </a:r>
            <a:r>
              <a:rPr lang="en-US" sz="2000" i="1" dirty="0" err="1">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Demerara</a:t>
            </a:r>
            <a:r>
              <a:rPr lang="en-US" sz="2000" i="1" dirty="0">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 sugar is made from 100% natural sugar cane juice to save all of the special aromas and flavors that define this type of sugar. </a:t>
            </a:r>
            <a:endParaRPr lang="hr-HR" sz="2000" i="1" dirty="0">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endParaRPr>
          </a:p>
          <a:p>
            <a:pPr marL="109728" indent="0" algn="ctr">
              <a:spcBef>
                <a:spcPts val="0"/>
              </a:spcBef>
              <a:buNone/>
            </a:pPr>
            <a:r>
              <a:rPr lang="en-US" sz="2000" i="1" dirty="0">
                <a:ln w="18415" cmpd="sng">
                  <a:solidFill>
                    <a:srgbClr val="FFFFFF"/>
                  </a:solidFill>
                  <a:prstDash val="solid"/>
                </a:ln>
                <a:solidFill>
                  <a:srgbClr val="FFFFFF"/>
                </a:solidFill>
                <a:effectLst>
                  <a:glow rad="63500">
                    <a:schemeClr val="tx1">
                      <a:alpha val="70000"/>
                    </a:schemeClr>
                  </a:glow>
                  <a:outerShdw blurRad="63500" dir="3600000" algn="tl" rotWithShape="0">
                    <a:srgbClr val="000000">
                      <a:alpha val="70000"/>
                    </a:srgbClr>
                  </a:outerShdw>
                </a:effectLst>
                <a:latin typeface="Calibri" pitchFamily="34" charset="0"/>
                <a:cs typeface="Calibri" pitchFamily="34" charset="0"/>
              </a:rPr>
              <a:t>The sugar crystals are golden in color, crunchy in texture and with a mild sugar cane molasses flavor.</a:t>
            </a: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4355976" y="3933056"/>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6551712" y="3933056"/>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4414664" y="4087245"/>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6623720" y="4077072"/>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2" name="Pravokutnik 1"/>
          <p:cNvSpPr/>
          <p:nvPr/>
        </p:nvSpPr>
        <p:spPr>
          <a:xfrm>
            <a:off x="611560" y="3856592"/>
            <a:ext cx="4572000" cy="1631216"/>
          </a:xfrm>
          <a:prstGeom prst="rect">
            <a:avLst/>
          </a:prstGeom>
        </p:spPr>
        <p:txBody>
          <a:bodyPr>
            <a:spAutoFit/>
          </a:bodyPr>
          <a:lstStyle/>
          <a:p>
            <a:pPr marL="285750" lvl="0" indent="-285750">
              <a:buFont typeface="Wingdings"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No colors or additives used</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285750" lvl="0" indent="-285750">
              <a:buFont typeface="Wingdings"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No ionizing radiation used</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285750" lvl="0" indent="-285750">
              <a:buFont typeface="Wingdings"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Non-</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GMO</a:t>
            </a:r>
          </a:p>
          <a:p>
            <a:pPr marL="285750" lvl="0" indent="-285750">
              <a:buFont typeface="Wingdings"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Gluten free</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285750" lvl="0" indent="-285750">
              <a:buFont typeface="Wingdings" pitchFamily="2" charset="2"/>
              <a:buChar char="ü"/>
            </a:pPr>
            <a:r>
              <a:rPr lang="en-GB"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Available as ORGANIC / BIO certified</a:t>
            </a:r>
            <a:r>
              <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t>
            </a:r>
          </a:p>
        </p:txBody>
      </p:sp>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84" y="4293136"/>
            <a:ext cx="360000" cy="360000"/>
          </a:xfrm>
          <a:prstGeom prst="rect">
            <a:avLst/>
          </a:prstGeom>
        </p:spPr>
      </p:pic>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178" y="4324240"/>
            <a:ext cx="360000" cy="360000"/>
          </a:xfrm>
          <a:prstGeom prst="rect">
            <a:avLst/>
          </a:prstGeom>
        </p:spPr>
      </p:pic>
      <p:pic>
        <p:nvPicPr>
          <p:cNvPr id="13" name="Slika 12">
            <a:extLst>
              <a:ext uri="{FF2B5EF4-FFF2-40B4-BE49-F238E27FC236}">
                <a16:creationId xmlns:a16="http://schemas.microsoft.com/office/drawing/2014/main" id="{36C1D89E-012A-40A4-A770-4705F98ABA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970" y="4941168"/>
            <a:ext cx="1872208" cy="109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98113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4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Brown </a:t>
            </a:r>
            <a:r>
              <a:rPr lang="en-US" sz="4000" i="1" dirty="0" err="1">
                <a:solidFill>
                  <a:schemeClr val="tx1"/>
                </a:solidFill>
                <a:latin typeface="Calibri" pitchFamily="34" charset="0"/>
                <a:cs typeface="Calibri" pitchFamily="34" charset="0"/>
              </a:rPr>
              <a:t>Demerara</a:t>
            </a:r>
            <a:r>
              <a:rPr lang="en-US" sz="4000" i="1" dirty="0">
                <a:solidFill>
                  <a:schemeClr val="tx1"/>
                </a:solidFill>
                <a:latin typeface="Calibri" pitchFamily="34" charset="0"/>
                <a:cs typeface="Calibri" pitchFamily="34" charset="0"/>
              </a:rPr>
              <a:t> sugar</a:t>
            </a:r>
            <a:endParaRPr lang="en-US" dirty="0"/>
          </a:p>
        </p:txBody>
      </p:sp>
      <p:graphicFrame>
        <p:nvGraphicFramePr>
          <p:cNvPr id="6" name="Tablica 5"/>
          <p:cNvGraphicFramePr>
            <a:graphicFrameLocks noGrp="1"/>
          </p:cNvGraphicFramePr>
          <p:nvPr>
            <p:extLst>
              <p:ext uri="{D42A27DB-BD31-4B8C-83A1-F6EECF244321}">
                <p14:modId xmlns:p14="http://schemas.microsoft.com/office/powerpoint/2010/main" val="1897054291"/>
              </p:ext>
            </p:extLst>
          </p:nvPr>
        </p:nvGraphicFramePr>
        <p:xfrm>
          <a:off x="167978" y="1087036"/>
          <a:ext cx="8652494" cy="1731600"/>
        </p:xfrm>
        <a:graphic>
          <a:graphicData uri="http://schemas.openxmlformats.org/drawingml/2006/table">
            <a:tbl>
              <a:tblPr firstRow="1" bandRow="1">
                <a:tableStyleId>{D7AC3CCA-C797-4891-BE02-D94E43425B78}</a:tableStyleId>
              </a:tblPr>
              <a:tblGrid>
                <a:gridCol w="1883742">
                  <a:extLst>
                    <a:ext uri="{9D8B030D-6E8A-4147-A177-3AD203B41FA5}">
                      <a16:colId xmlns:a16="http://schemas.microsoft.com/office/drawing/2014/main" val="20000"/>
                    </a:ext>
                  </a:extLst>
                </a:gridCol>
                <a:gridCol w="1243133">
                  <a:extLst>
                    <a:ext uri="{9D8B030D-6E8A-4147-A177-3AD203B41FA5}">
                      <a16:colId xmlns:a16="http://schemas.microsoft.com/office/drawing/2014/main" val="20001"/>
                    </a:ext>
                  </a:extLst>
                </a:gridCol>
                <a:gridCol w="815707">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994874">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tblGrid>
              <a:tr h="252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61200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0">
                <a:tc rowSpan="2">
                  <a:txBody>
                    <a:bodyPr/>
                    <a:lstStyle/>
                    <a:p>
                      <a:pPr algn="ctr"/>
                      <a:r>
                        <a:rPr lang="hr-HR" b="1" noProof="0" dirty="0">
                          <a:latin typeface="Arial Narrow" pitchFamily="34" charset="0"/>
                        </a:rPr>
                        <a:t>BROWN SUGAR </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hr-HR" sz="1200" b="0" noProof="0" dirty="0">
                          <a:latin typeface="Arial Narrow" pitchFamily="34" charset="0"/>
                        </a:rPr>
                        <a:t>4</a:t>
                      </a:r>
                      <a:r>
                        <a:rPr lang="en-US" sz="1200" b="0" noProof="0" dirty="0">
                          <a:latin typeface="Arial Narrow" pitchFamily="34" charset="0"/>
                        </a:rPr>
                        <a:t> g</a:t>
                      </a: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latin typeface="Arial Narrow" pitchFamily="34" charset="0"/>
                        </a:rPr>
                        <a:t>4.000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a:t>
                      </a:r>
                      <a:r>
                        <a:rPr lang="hr-HR" sz="1100" b="0" noProof="0" dirty="0">
                          <a:latin typeface="Arial Narrow" pitchFamily="34" charset="0"/>
                        </a:rPr>
                        <a:t> 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1.000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90.000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360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 bag</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2696952203"/>
              </p:ext>
            </p:extLst>
          </p:nvPr>
        </p:nvGraphicFramePr>
        <p:xfrm>
          <a:off x="5220072" y="5877272"/>
          <a:ext cx="3600400" cy="6096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graphicFrame>
        <p:nvGraphicFramePr>
          <p:cNvPr id="7" name="Tablica 6"/>
          <p:cNvGraphicFramePr>
            <a:graphicFrameLocks noGrp="1"/>
          </p:cNvGraphicFramePr>
          <p:nvPr>
            <p:extLst>
              <p:ext uri="{D42A27DB-BD31-4B8C-83A1-F6EECF244321}">
                <p14:modId xmlns:p14="http://schemas.microsoft.com/office/powerpoint/2010/main" val="2213928215"/>
              </p:ext>
            </p:extLst>
          </p:nvPr>
        </p:nvGraphicFramePr>
        <p:xfrm>
          <a:off x="179512" y="2996952"/>
          <a:ext cx="8652494" cy="2825280"/>
        </p:xfrm>
        <a:graphic>
          <a:graphicData uri="http://schemas.openxmlformats.org/drawingml/2006/table">
            <a:tbl>
              <a:tblPr firstRow="1" bandRow="1">
                <a:tableStyleId>{D7AC3CCA-C797-4891-BE02-D94E43425B78}</a:tableStyleId>
              </a:tblPr>
              <a:tblGrid>
                <a:gridCol w="1872208">
                  <a:extLst>
                    <a:ext uri="{9D8B030D-6E8A-4147-A177-3AD203B41FA5}">
                      <a16:colId xmlns:a16="http://schemas.microsoft.com/office/drawing/2014/main" val="20000"/>
                    </a:ext>
                  </a:extLst>
                </a:gridCol>
                <a:gridCol w="1254667">
                  <a:extLst>
                    <a:ext uri="{9D8B030D-6E8A-4147-A177-3AD203B41FA5}">
                      <a16:colId xmlns:a16="http://schemas.microsoft.com/office/drawing/2014/main" val="20001"/>
                    </a:ext>
                  </a:extLst>
                </a:gridCol>
                <a:gridCol w="815707">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983340">
                  <a:extLst>
                    <a:ext uri="{9D8B030D-6E8A-4147-A177-3AD203B41FA5}">
                      <a16:colId xmlns:a16="http://schemas.microsoft.com/office/drawing/2014/main" val="20007"/>
                    </a:ext>
                  </a:extLst>
                </a:gridCol>
                <a:gridCol w="803622">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360000">
                <a:tc rowSpan="5">
                  <a:txBody>
                    <a:bodyPr/>
                    <a:lstStyle/>
                    <a:p>
                      <a:pPr algn="ctr"/>
                      <a:r>
                        <a:rPr lang="hr-HR" b="1" noProof="0" dirty="0">
                          <a:latin typeface="Arial Narrow" pitchFamily="34" charset="0"/>
                        </a:rPr>
                        <a:t>ORGANIC BROWN SUGAR </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hr-HR" sz="1200" b="0" noProof="0" dirty="0">
                          <a:latin typeface="Arial Narrow" pitchFamily="34" charset="0"/>
                        </a:rPr>
                        <a:t>3</a:t>
                      </a:r>
                      <a:r>
                        <a:rPr lang="en-US" sz="1200" b="0" noProof="0" dirty="0">
                          <a:latin typeface="Arial Narrow" pitchFamily="34" charset="0"/>
                        </a:rPr>
                        <a:t> g</a:t>
                      </a:r>
                    </a:p>
                    <a:p>
                      <a:pPr algn="ctr"/>
                      <a:r>
                        <a:rPr lang="en-US" sz="1200" b="0" noProof="0" dirty="0">
                          <a:latin typeface="Arial Narrow" pitchFamily="34" charset="0"/>
                        </a:rPr>
                        <a:t>stick-pack</a:t>
                      </a: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latin typeface="Arial Narrow" pitchFamily="34" charset="0"/>
                        </a:rPr>
                        <a:t>3.000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90.000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360000">
                <a:tc vMerge="1">
                  <a:txBody>
                    <a:bodyPr/>
                    <a:lstStyle/>
                    <a:p>
                      <a:endParaRPr lang="hr-HR"/>
                    </a:p>
                  </a:txBody>
                  <a:tcPr/>
                </a:tc>
                <a:tc>
                  <a:txBody>
                    <a:bodyPr/>
                    <a:lstStyle/>
                    <a:p>
                      <a:pPr algn="ctr"/>
                      <a:r>
                        <a:rPr lang="hr-HR" sz="1200" b="0" noProof="0" dirty="0">
                          <a:latin typeface="Arial Narrow" pitchFamily="34" charset="0"/>
                        </a:rPr>
                        <a:t>4</a:t>
                      </a:r>
                      <a:r>
                        <a:rPr lang="en-US" sz="1200" b="0" noProof="0" dirty="0">
                          <a:latin typeface="Arial Narrow" pitchFamily="34" charset="0"/>
                        </a:rPr>
                        <a:t>00 g bag</a:t>
                      </a:r>
                    </a:p>
                  </a:txBody>
                  <a:tcPr anchor="ctr">
                    <a:noFill/>
                  </a:tcPr>
                </a:tc>
                <a:tc>
                  <a:txBody>
                    <a:bodyPr/>
                    <a:lstStyle/>
                    <a:p>
                      <a:pPr algn="r"/>
                      <a:r>
                        <a:rPr lang="hr-HR" sz="1200" b="0" noProof="0" dirty="0">
                          <a:latin typeface="Arial Narrow" pitchFamily="34" charset="0"/>
                        </a:rPr>
                        <a:t>6.000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15</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1.350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60000">
                <a:tc vMerge="1">
                  <a:txBody>
                    <a:bodyPr/>
                    <a:lstStyle/>
                    <a:p>
                      <a:endParaRPr lang="hr-HR"/>
                    </a:p>
                  </a:txBody>
                  <a:tcPr/>
                </a:tc>
                <a:tc>
                  <a:txBody>
                    <a:bodyPr/>
                    <a:lstStyle/>
                    <a:p>
                      <a:pPr algn="ctr"/>
                      <a:r>
                        <a:rPr lang="en-US" sz="1200" b="0" noProof="0" dirty="0">
                          <a:latin typeface="Arial Narrow" pitchFamily="34" charset="0"/>
                        </a:rPr>
                        <a:t>750 g bag</a:t>
                      </a:r>
                    </a:p>
                  </a:txBody>
                  <a:tcPr anchor="ctr">
                    <a:noFill/>
                  </a:tcPr>
                </a:tc>
                <a:tc>
                  <a:txBody>
                    <a:bodyPr/>
                    <a:lstStyle/>
                    <a:p>
                      <a:pPr algn="r"/>
                      <a:r>
                        <a:rPr lang="hr-HR" sz="1200" b="0" noProof="0" dirty="0">
                          <a:latin typeface="Arial Narrow" pitchFamily="34" charset="0"/>
                        </a:rPr>
                        <a:t>6.000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8</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720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60000">
                <a:tc vMerge="1">
                  <a:txBody>
                    <a:bodyPr/>
                    <a:lstStyle/>
                    <a:p>
                      <a:endParaRPr lang="hr-HR"/>
                    </a:p>
                  </a:txBody>
                  <a:tcPr/>
                </a:tc>
                <a:tc>
                  <a:txBody>
                    <a:bodyPr/>
                    <a:lstStyle/>
                    <a:p>
                      <a:pPr algn="ctr"/>
                      <a:r>
                        <a:rPr lang="en-US" sz="1200" b="0" noProof="0" dirty="0">
                          <a:latin typeface="Arial Narrow" pitchFamily="34" charset="0"/>
                        </a:rPr>
                        <a:t>1.000 g bag</a:t>
                      </a:r>
                    </a:p>
                  </a:txBody>
                  <a:tcPr anchor="ctr">
                    <a:noFill/>
                  </a:tcPr>
                </a:tc>
                <a:tc>
                  <a:txBody>
                    <a:bodyPr/>
                    <a:lstStyle/>
                    <a:p>
                      <a:pPr algn="r"/>
                      <a:r>
                        <a:rPr lang="hr-HR" sz="1200" b="0" noProof="0" dirty="0">
                          <a:latin typeface="Arial Narrow" pitchFamily="34" charset="0"/>
                        </a:rPr>
                        <a:t>6.000 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60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 bag</a:t>
                      </a:r>
                    </a:p>
                  </a:txBody>
                  <a:tcPr anchor="ctr">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40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bl>
          </a:graphicData>
        </a:graphic>
      </p:graphicFrame>
      <p:sp>
        <p:nvSpPr>
          <p:cNvPr id="9" name="Zaobljeni pravokutnik 8"/>
          <p:cNvSpPr/>
          <p:nvPr/>
        </p:nvSpPr>
        <p:spPr>
          <a:xfrm>
            <a:off x="107504" y="125308"/>
            <a:ext cx="1800200"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10" name="Akcijski gumb: Informacije 9">
            <a:hlinkClick r:id="" action="ppaction://hlinkshowjump?jump=nextslide" highlightClick="1"/>
          </p:cNvPr>
          <p:cNvSpPr/>
          <p:nvPr/>
        </p:nvSpPr>
        <p:spPr>
          <a:xfrm>
            <a:off x="179512" y="2693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631413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Coffee and Tea extracts</a:t>
            </a:r>
          </a:p>
        </p:txBody>
      </p:sp>
      <p:sp>
        <p:nvSpPr>
          <p:cNvPr id="3" name="Rezervirano mjesto sadržaja 2"/>
          <p:cNvSpPr>
            <a:spLocks noGrp="1"/>
          </p:cNvSpPr>
          <p:nvPr>
            <p:ph idx="1"/>
          </p:nvPr>
        </p:nvSpPr>
        <p:spPr>
          <a:xfrm>
            <a:off x="135395" y="1196752"/>
            <a:ext cx="8829093" cy="2435912"/>
          </a:xfrm>
        </p:spPr>
        <p:txBody>
          <a:bodyPr>
            <a:noAutofit/>
          </a:bodyPr>
          <a:lstStyle/>
          <a:p>
            <a:pPr marL="109728" indent="0" algn="ctr">
              <a:spcBef>
                <a:spcPts val="0"/>
              </a:spcBef>
              <a:buNone/>
            </a:pPr>
            <a:r>
              <a:rPr lang="en-US" sz="28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GREEN COFFEE EXTRACT</a:t>
            </a:r>
          </a:p>
          <a:p>
            <a:pPr marL="109728" indent="0" algn="ctr">
              <a:spcBef>
                <a:spcPts val="0"/>
              </a:spcBef>
              <a:buNone/>
            </a:pP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 an extract of unroasted, green coffee beans in powder form standardized to contain min. 45% of </a:t>
            </a:r>
            <a:r>
              <a:rPr lang="en-US"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Chlorogenic</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acids or GCA that act a natural antioxidant and are used as an ingredient for nutritional and health products.</a:t>
            </a: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123728" y="555075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4" action="ppaction://hlinksldjump"/>
          </p:cNvPr>
          <p:cNvSpPr/>
          <p:nvPr/>
        </p:nvSpPr>
        <p:spPr>
          <a:xfrm>
            <a:off x="5004048" y="555075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186639" y="572089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5076056" y="569476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1" name="Rezervirano mjesto sadržaja 2"/>
          <p:cNvSpPr txBox="1">
            <a:spLocks/>
          </p:cNvSpPr>
          <p:nvPr/>
        </p:nvSpPr>
        <p:spPr>
          <a:xfrm>
            <a:off x="135395" y="3284984"/>
            <a:ext cx="8829093" cy="243591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spcBef>
                <a:spcPts val="0"/>
              </a:spcBef>
              <a:buNone/>
            </a:pPr>
            <a:r>
              <a:rPr lang="en-US" sz="28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GREEN TEA EXTRACT</a:t>
            </a:r>
          </a:p>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Is an extract of high quality green tea leaves (Camellia </a:t>
            </a:r>
            <a:r>
              <a:rPr lang="en-US"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sinensis</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in powder form which contain  standardized amount of Polyphenols, </a:t>
            </a:r>
            <a:r>
              <a:rPr lang="en-US"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Catechins</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and EGCG as active ingredients.</a:t>
            </a:r>
          </a:p>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The product is used as a natural antioxidant and an ingredient for nutritional and health products.</a:t>
            </a:r>
          </a:p>
        </p:txBody>
      </p:sp>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936" y="5942456"/>
            <a:ext cx="360000" cy="360000"/>
          </a:xfrm>
          <a:prstGeom prst="rect">
            <a:avLst/>
          </a:prstGeom>
        </p:spPr>
      </p:pic>
      <p:pic>
        <p:nvPicPr>
          <p:cNvPr id="13" name="Slika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369" y="5942456"/>
            <a:ext cx="360000" cy="360000"/>
          </a:xfrm>
          <a:prstGeom prst="rect">
            <a:avLst/>
          </a:prstGeom>
        </p:spPr>
      </p:pic>
    </p:spTree>
    <p:extLst>
      <p:ext uri="{BB962C8B-B14F-4D97-AF65-F5344CB8AC3E}">
        <p14:creationId xmlns:p14="http://schemas.microsoft.com/office/powerpoint/2010/main" val="45871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Coffee and Tea extracts</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2296187967"/>
              </p:ext>
            </p:extLst>
          </p:nvPr>
        </p:nvGraphicFramePr>
        <p:xfrm>
          <a:off x="167978" y="3212976"/>
          <a:ext cx="8652494" cy="1842480"/>
        </p:xfrm>
        <a:graphic>
          <a:graphicData uri="http://schemas.openxmlformats.org/drawingml/2006/table">
            <a:tbl>
              <a:tblPr firstRow="1" bandRow="1">
                <a:tableStyleId>{D7AC3CCA-C797-4891-BE02-D94E43425B78}</a:tableStyleId>
              </a:tblPr>
              <a:tblGrid>
                <a:gridCol w="2171774">
                  <a:extLst>
                    <a:ext uri="{9D8B030D-6E8A-4147-A177-3AD203B41FA5}">
                      <a16:colId xmlns:a16="http://schemas.microsoft.com/office/drawing/2014/main" val="20000"/>
                    </a:ext>
                  </a:extLst>
                </a:gridCol>
                <a:gridCol w="955101">
                  <a:extLst>
                    <a:ext uri="{9D8B030D-6E8A-4147-A177-3AD203B41FA5}">
                      <a16:colId xmlns:a16="http://schemas.microsoft.com/office/drawing/2014/main" val="20001"/>
                    </a:ext>
                  </a:extLst>
                </a:gridCol>
                <a:gridCol w="815707">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706842">
                  <a:extLst>
                    <a:ext uri="{9D8B030D-6E8A-4147-A177-3AD203B41FA5}">
                      <a16:colId xmlns:a16="http://schemas.microsoft.com/office/drawing/2014/main" val="20007"/>
                    </a:ext>
                  </a:extLst>
                </a:gridCol>
                <a:gridCol w="1080120">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2">
                  <a:txBody>
                    <a:bodyPr/>
                    <a:lstStyle/>
                    <a:p>
                      <a:pPr algn="ctr"/>
                      <a:r>
                        <a:rPr lang="en-US" sz="1200" b="0" noProof="0" dirty="0">
                          <a:latin typeface="Arial Narrow" pitchFamily="34" charset="0"/>
                        </a:rPr>
                        <a:t>Transport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carton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Zipper (open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00">
                <a:tc>
                  <a:txBody>
                    <a:bodyPr/>
                    <a:lstStyle/>
                    <a:p>
                      <a:pPr algn="l"/>
                      <a:r>
                        <a:rPr lang="hr-HR" sz="1400" b="1" noProof="0" dirty="0">
                          <a:latin typeface="Arial Narrow" pitchFamily="34" charset="0"/>
                        </a:rPr>
                        <a:t>GREEN COFFEE EXTRACT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baseline="0" noProof="0" dirty="0">
                          <a:latin typeface="Arial Narrow" pitchFamily="34" charset="0"/>
                        </a:rPr>
                        <a:t>Bulk</a:t>
                      </a:r>
                      <a:r>
                        <a:rPr lang="hr-HR" sz="1100" b="0" baseline="0" noProof="0" dirty="0">
                          <a:latin typeface="Arial Narrow" pitchFamily="34" charset="0"/>
                        </a:rPr>
                        <a:t> </a:t>
                      </a:r>
                      <a:r>
                        <a:rPr lang="en-US" sz="1100" b="0" baseline="0" noProof="0" dirty="0">
                          <a:latin typeface="Arial Narrow" pitchFamily="34" charset="0"/>
                        </a:rPr>
                        <a:t>carton</a:t>
                      </a:r>
                      <a:endParaRPr lang="en-US" sz="11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00">
                <a:tc>
                  <a:txBody>
                    <a:bodyPr/>
                    <a:lstStyle/>
                    <a:p>
                      <a:pPr algn="l"/>
                      <a:r>
                        <a:rPr lang="hr-HR" sz="1400" b="1" noProof="0" dirty="0">
                          <a:latin typeface="Arial Narrow" pitchFamily="34" charset="0"/>
                        </a:rPr>
                        <a:t>GREEN TEA EXTRACT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baseline="0" noProof="0" dirty="0">
                          <a:latin typeface="Arial Narrow" pitchFamily="34" charset="0"/>
                        </a:rPr>
                        <a:t>Bulk</a:t>
                      </a:r>
                      <a:r>
                        <a:rPr lang="hr-HR" sz="1100" b="0" baseline="0" noProof="0" dirty="0">
                          <a:latin typeface="Arial Narrow" pitchFamily="34" charset="0"/>
                        </a:rPr>
                        <a:t> </a:t>
                      </a:r>
                      <a:r>
                        <a:rPr lang="en-US" sz="1100" b="0" baseline="0" noProof="0" dirty="0">
                          <a:latin typeface="Arial Narrow" pitchFamily="34" charset="0"/>
                        </a:rPr>
                        <a:t>carton</a:t>
                      </a:r>
                      <a:endParaRPr lang="en-US" sz="11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375311405"/>
              </p:ext>
            </p:extLst>
          </p:nvPr>
        </p:nvGraphicFramePr>
        <p:xfrm>
          <a:off x="5220072" y="5195664"/>
          <a:ext cx="3600400" cy="6096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graphicFrame>
        <p:nvGraphicFramePr>
          <p:cNvPr id="7" name="Rezervirano mjesto sadržaja 4"/>
          <p:cNvGraphicFramePr>
            <a:graphicFrameLocks noGrp="1"/>
          </p:cNvGraphicFramePr>
          <p:nvPr>
            <p:ph idx="1"/>
            <p:extLst>
              <p:ext uri="{D42A27DB-BD31-4B8C-83A1-F6EECF244321}">
                <p14:modId xmlns:p14="http://schemas.microsoft.com/office/powerpoint/2010/main" val="1802559367"/>
              </p:ext>
            </p:extLst>
          </p:nvPr>
        </p:nvGraphicFramePr>
        <p:xfrm>
          <a:off x="179512" y="1149579"/>
          <a:ext cx="8685077" cy="1847373"/>
        </p:xfrm>
        <a:graphic>
          <a:graphicData uri="http://schemas.openxmlformats.org/drawingml/2006/table">
            <a:tbl>
              <a:tblPr firstRow="1" bandRow="1">
                <a:tableStyleId>{5940675A-B579-460E-94D1-54222C63F5DA}</a:tableStyleId>
              </a:tblPr>
              <a:tblGrid>
                <a:gridCol w="2204357">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811053">
                <a:tc>
                  <a:txBody>
                    <a:bodyPr/>
                    <a:lstStyle/>
                    <a:p>
                      <a:endParaRPr lang="en-US" noProof="0" dirty="0">
                        <a:latin typeface="Arial Narrow" pitchFamily="34" charset="0"/>
                      </a:endParaRPr>
                    </a:p>
                  </a:txBody>
                  <a:tcP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noProof="0" dirty="0">
                          <a:latin typeface="Arial Narrow" pitchFamily="34" charset="0"/>
                        </a:rPr>
                        <a:t>Available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a:txBody>
                    <a:bodyPr/>
                    <a:lstStyle/>
                    <a:p>
                      <a:pPr algn="l"/>
                      <a:r>
                        <a:rPr lang="hr-HR" sz="1400" b="1" i="0" noProof="0" dirty="0">
                          <a:latin typeface="Arial Narrow" pitchFamily="34" charset="0"/>
                          <a:cs typeface="Calibri" pitchFamily="34" charset="0"/>
                        </a:rPr>
                        <a:t>GREEN COFFEE EXTRACT</a:t>
                      </a:r>
                      <a:endParaRPr lang="en-US" sz="14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400" b="0" i="0" kern="1200" dirty="0">
                          <a:solidFill>
                            <a:schemeClr val="tx1"/>
                          </a:solidFill>
                          <a:latin typeface="Arial Narrow" pitchFamily="34" charset="0"/>
                          <a:ea typeface="+mn-ea"/>
                          <a:cs typeface="Calibri" pitchFamily="34" charset="0"/>
                        </a:rPr>
                        <a:t>- 100</a:t>
                      </a:r>
                      <a:r>
                        <a:rPr kumimoji="0" lang="hr-HR" sz="1400" b="0" i="0" kern="1200" dirty="0">
                          <a:solidFill>
                            <a:schemeClr val="tx1"/>
                          </a:solidFill>
                          <a:latin typeface="Arial Narrow" pitchFamily="34" charset="0"/>
                          <a:ea typeface="+mn-ea"/>
                          <a:cs typeface="Calibri" pitchFamily="34" charset="0"/>
                        </a:rPr>
                        <a:t> </a:t>
                      </a:r>
                      <a:r>
                        <a:rPr kumimoji="0" lang="en-US" sz="1400" b="0" i="0" kern="1200" dirty="0">
                          <a:solidFill>
                            <a:schemeClr val="tx1"/>
                          </a:solidFill>
                          <a:latin typeface="Arial Narrow" pitchFamily="34" charset="0"/>
                          <a:ea typeface="+mn-ea"/>
                          <a:cs typeface="Calibri" pitchFamily="34" charset="0"/>
                        </a:rPr>
                        <a:t>% pure Green Coffee extract (</a:t>
                      </a:r>
                      <a:r>
                        <a:rPr kumimoji="0" lang="en-US" sz="1400" b="0" i="1" kern="1200" dirty="0" err="1">
                          <a:solidFill>
                            <a:schemeClr val="tx1"/>
                          </a:solidFill>
                          <a:latin typeface="Arial Narrow" pitchFamily="34" charset="0"/>
                          <a:ea typeface="+mn-ea"/>
                          <a:cs typeface="Calibri" pitchFamily="34" charset="0"/>
                        </a:rPr>
                        <a:t>Coffea</a:t>
                      </a:r>
                      <a:r>
                        <a:rPr kumimoji="0" lang="en-US" sz="1400" b="0" i="1" kern="1200" dirty="0">
                          <a:solidFill>
                            <a:schemeClr val="tx1"/>
                          </a:solidFill>
                          <a:latin typeface="Arial Narrow" pitchFamily="34" charset="0"/>
                          <a:ea typeface="+mn-ea"/>
                          <a:cs typeface="Calibri" pitchFamily="34" charset="0"/>
                        </a:rPr>
                        <a:t> Arabica</a:t>
                      </a:r>
                      <a:r>
                        <a:rPr kumimoji="0" lang="en-US" sz="1400" b="0" i="0" kern="1200" dirty="0">
                          <a:solidFill>
                            <a:schemeClr val="tx1"/>
                          </a:solidFill>
                          <a:latin typeface="Arial Narrow" pitchFamily="34" charset="0"/>
                          <a:ea typeface="+mn-ea"/>
                          <a:cs typeface="Calibri" pitchFamily="34" charset="0"/>
                        </a:rPr>
                        <a:t>)</a:t>
                      </a:r>
                      <a:r>
                        <a:rPr kumimoji="0" lang="hr-HR" sz="1400" b="0" i="0" kern="1200" dirty="0">
                          <a:solidFill>
                            <a:schemeClr val="tx1"/>
                          </a:solidFill>
                          <a:latin typeface="Arial Narrow" pitchFamily="34" charset="0"/>
                          <a:ea typeface="+mn-ea"/>
                          <a:cs typeface="Calibri" pitchFamily="34" charset="0"/>
                        </a:rPr>
                        <a:t> min. 45 % </a:t>
                      </a:r>
                      <a:r>
                        <a:rPr kumimoji="0" lang="hr-HR" sz="1400" b="0" i="0" kern="1200" dirty="0" err="1">
                          <a:solidFill>
                            <a:schemeClr val="tx1"/>
                          </a:solidFill>
                          <a:latin typeface="Arial Narrow" pitchFamily="34" charset="0"/>
                          <a:ea typeface="+mn-ea"/>
                          <a:cs typeface="Calibri" pitchFamily="34" charset="0"/>
                        </a:rPr>
                        <a:t>chlorogenic</a:t>
                      </a:r>
                      <a:r>
                        <a:rPr kumimoji="0" lang="hr-HR" sz="1400" b="0" i="0" kern="1200" dirty="0">
                          <a:solidFill>
                            <a:schemeClr val="tx1"/>
                          </a:solidFill>
                          <a:latin typeface="Arial Narrow" pitchFamily="34" charset="0"/>
                          <a:ea typeface="+mn-ea"/>
                          <a:cs typeface="Calibri" pitchFamily="34" charset="0"/>
                        </a:rPr>
                        <a:t> </a:t>
                      </a:r>
                      <a:r>
                        <a:rPr kumimoji="0" lang="hr-HR" sz="1400" b="0" i="0" kern="1200" baseline="0" dirty="0">
                          <a:solidFill>
                            <a:schemeClr val="tx1"/>
                          </a:solidFill>
                          <a:latin typeface="Arial Narrow" pitchFamily="34" charset="0"/>
                          <a:ea typeface="+mn-ea"/>
                          <a:cs typeface="Calibri" pitchFamily="34" charset="0"/>
                        </a:rPr>
                        <a:t> </a:t>
                      </a:r>
                      <a:r>
                        <a:rPr kumimoji="0" lang="hr-HR" sz="1400" b="0" i="0" kern="1200" baseline="0" dirty="0" err="1">
                          <a:solidFill>
                            <a:schemeClr val="tx1"/>
                          </a:solidFill>
                          <a:latin typeface="Arial Narrow" pitchFamily="34" charset="0"/>
                          <a:ea typeface="+mn-ea"/>
                          <a:cs typeface="Calibri" pitchFamily="34" charset="0"/>
                        </a:rPr>
                        <a:t>acids</a:t>
                      </a:r>
                      <a:endParaRPr kumimoji="0" lang="hr-HR" sz="1400" b="0" i="0" kern="1200" dirty="0">
                        <a:solidFill>
                          <a:schemeClr val="tx1"/>
                        </a:solidFill>
                        <a:latin typeface="Arial Narrow" pitchFamily="34" charset="0"/>
                        <a:ea typeface="+mn-ea"/>
                        <a:cs typeface="Calibri" pitchFamily="34" charset="0"/>
                      </a:endParaRPr>
                    </a:p>
                    <a:p>
                      <a:r>
                        <a:rPr kumimoji="0" lang="en-US" sz="1400" b="0" i="0" kern="1200" dirty="0">
                          <a:solidFill>
                            <a:schemeClr val="tx1"/>
                          </a:solidFill>
                          <a:latin typeface="Arial Narrow" pitchFamily="34" charset="0"/>
                          <a:ea typeface="+mn-ea"/>
                          <a:cs typeface="Calibri" pitchFamily="34" charset="0"/>
                        </a:rPr>
                        <a:t>- Combination of green coffee extract and instant coffee</a:t>
                      </a:r>
                      <a:endParaRPr kumimoji="0" lang="hr-HR" sz="1400" b="0" i="0" kern="1200" dirty="0">
                        <a:solidFill>
                          <a:schemeClr val="tx1"/>
                        </a:solidFill>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b="1" i="0" noProof="0" dirty="0">
                          <a:latin typeface="Arial Narrow" pitchFamily="34" charset="0"/>
                          <a:cs typeface="Calibri" pitchFamily="34" charset="0"/>
                        </a:rPr>
                        <a:t>GREEN TEA EXTRACT</a:t>
                      </a:r>
                      <a:endParaRPr lang="en-US" sz="14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0" lang="en-US" sz="1400" b="0" i="0" kern="1200" dirty="0">
                          <a:solidFill>
                            <a:schemeClr val="tx1"/>
                          </a:solidFill>
                          <a:latin typeface="Arial Narrow" pitchFamily="34" charset="0"/>
                          <a:ea typeface="+mn-ea"/>
                          <a:cs typeface="Calibri" pitchFamily="34" charset="0"/>
                        </a:rPr>
                        <a:t>- 45% of Polyphenols and 10% EGCG</a:t>
                      </a:r>
                      <a:endParaRPr kumimoji="0" lang="hr-HR" sz="1400" b="0" i="0" kern="1200" dirty="0">
                        <a:solidFill>
                          <a:schemeClr val="tx1"/>
                        </a:solidFill>
                        <a:latin typeface="Arial Narrow" pitchFamily="34" charset="0"/>
                        <a:ea typeface="+mn-ea"/>
                        <a:cs typeface="Calibri" pitchFamily="34" charset="0"/>
                      </a:endParaRPr>
                    </a:p>
                    <a:p>
                      <a:r>
                        <a:rPr kumimoji="0" lang="en-US" sz="1400" b="0" i="0" kern="1200" dirty="0">
                          <a:solidFill>
                            <a:schemeClr val="tx1"/>
                          </a:solidFill>
                          <a:latin typeface="Arial Narrow" pitchFamily="34" charset="0"/>
                          <a:ea typeface="+mn-ea"/>
                          <a:cs typeface="Calibri" pitchFamily="34" charset="0"/>
                        </a:rPr>
                        <a:t>- 90% of Polyphenols and 50% EGCG</a:t>
                      </a:r>
                      <a:endParaRPr kumimoji="0" lang="hr-HR" sz="1400" b="0" i="0" kern="1200" dirty="0">
                        <a:solidFill>
                          <a:schemeClr val="tx1"/>
                        </a:solidFill>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9" name="Zaobljeni pravokutnik 8"/>
          <p:cNvSpPr/>
          <p:nvPr/>
        </p:nvSpPr>
        <p:spPr>
          <a:xfrm>
            <a:off x="179512" y="1127483"/>
            <a:ext cx="1872208" cy="7335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10" name="Akcijski gumb: Informacije 9">
            <a:hlinkClick r:id="" action="ppaction://hlinkshowjump?jump=nextslide" highlightClick="1"/>
          </p:cNvPr>
          <p:cNvSpPr/>
          <p:nvPr/>
        </p:nvSpPr>
        <p:spPr>
          <a:xfrm>
            <a:off x="238200" y="123176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1" name="Zaobljeni pravokutnik 10"/>
          <p:cNvSpPr/>
          <p:nvPr/>
        </p:nvSpPr>
        <p:spPr>
          <a:xfrm>
            <a:off x="179512" y="3305168"/>
            <a:ext cx="1872208"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12" name="Akcijski gumb: Informacije 11">
            <a:hlinkClick r:id="" action="ppaction://hlinkshowjump?jump=nextslide" highlightClick="1"/>
          </p:cNvPr>
          <p:cNvSpPr/>
          <p:nvPr/>
        </p:nvSpPr>
        <p:spPr>
          <a:xfrm>
            <a:off x="251520" y="337717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409343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800" i="1" dirty="0">
                <a:solidFill>
                  <a:schemeClr val="tx1"/>
                </a:solidFill>
                <a:latin typeface="Calibri" pitchFamily="34" charset="0"/>
                <a:cs typeface="Calibri" pitchFamily="34" charset="0"/>
              </a:rPr>
              <a:t>Instant </a:t>
            </a:r>
            <a:r>
              <a:rPr lang="hr-HR" sz="4800" i="1" dirty="0" err="1">
                <a:solidFill>
                  <a:schemeClr val="tx1"/>
                </a:solidFill>
                <a:latin typeface="Calibri" pitchFamily="34" charset="0"/>
                <a:cs typeface="Calibri" pitchFamily="34" charset="0"/>
              </a:rPr>
              <a:t>bakery</a:t>
            </a:r>
            <a:r>
              <a:rPr lang="hr-HR" sz="4800" i="1" dirty="0">
                <a:solidFill>
                  <a:schemeClr val="tx1"/>
                </a:solidFill>
                <a:latin typeface="Calibri" pitchFamily="34" charset="0"/>
                <a:cs typeface="Calibri" pitchFamily="34" charset="0"/>
              </a:rPr>
              <a:t> </a:t>
            </a:r>
            <a:r>
              <a:rPr lang="hr-HR" sz="4800" i="1" dirty="0" err="1">
                <a:solidFill>
                  <a:schemeClr val="tx1"/>
                </a:solidFill>
                <a:latin typeface="Calibri" pitchFamily="34" charset="0"/>
                <a:cs typeface="Calibri" pitchFamily="34" charset="0"/>
              </a:rPr>
              <a:t>mixes</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135395" y="1196752"/>
            <a:ext cx="8829093" cy="2435912"/>
          </a:xfrm>
        </p:spPr>
        <p:txBody>
          <a:bodyPr>
            <a:noAutofit/>
          </a:bodyPr>
          <a:lstStyle/>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What goes best with a cup of coffee? Delicious cakes of course!</a:t>
            </a:r>
          </a:p>
          <a:p>
            <a:pPr marL="109728" indent="0" algn="ctr">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Try our new range of instant bakery mixes for sponge cake, muffins, pancakes  and macarons which will turn you into a </a:t>
            </a:r>
            <a:r>
              <a:rPr lang="en-US"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profesional</a:t>
            </a: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baker in just a few minutes.</a:t>
            </a:r>
          </a:p>
          <a:p>
            <a:pPr marL="109728" indent="0">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Our bakery mixes insure:</a:t>
            </a:r>
          </a:p>
          <a:p>
            <a:pPr>
              <a:spcBef>
                <a:spcPts val="0"/>
              </a:spcBef>
              <a:buFontTx/>
              <a:buChar char="-"/>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Perfect result every time,</a:t>
            </a:r>
          </a:p>
          <a:p>
            <a:pPr>
              <a:spcBef>
                <a:spcPts val="0"/>
              </a:spcBef>
              <a:buFontTx/>
              <a:buChar char="-"/>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Standardized production,</a:t>
            </a:r>
          </a:p>
          <a:p>
            <a:pPr>
              <a:spcBef>
                <a:spcPts val="0"/>
              </a:spcBef>
              <a:buFontTx/>
              <a:buChar char="-"/>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Time and money saving</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hr-HR" sz="2200" i="1" dirty="0" err="1">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proccess</a:t>
            </a:r>
            <a:r>
              <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p>
          <a:p>
            <a:pPr>
              <a:spcBef>
                <a:spcPts val="0"/>
              </a:spcBef>
              <a:buFontTx/>
              <a:buChar char="-"/>
            </a:pPr>
            <a:endParaRPr lang="hr-HR"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109728" indent="0">
              <a:spcBef>
                <a:spcPts val="0"/>
              </a:spcBef>
              <a:buNone/>
            </a:pPr>
            <a:r>
              <a:rPr lang="en-US" sz="22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Products: Muffin mix, Pancake mix, Sponge cake mix, Macaron mix and many more…</a:t>
            </a: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123728" y="555075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5004048" y="555075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186639" y="572089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5076056" y="5694766"/>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936" y="5942456"/>
            <a:ext cx="360000" cy="360000"/>
          </a:xfrm>
          <a:prstGeom prst="rect">
            <a:avLst/>
          </a:prstGeom>
        </p:spPr>
      </p:pic>
      <p:pic>
        <p:nvPicPr>
          <p:cNvPr id="13" name="Slik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8369" y="5942456"/>
            <a:ext cx="360000" cy="360000"/>
          </a:xfrm>
          <a:prstGeom prst="rect">
            <a:avLst/>
          </a:prstGeom>
        </p:spPr>
      </p:pic>
    </p:spTree>
    <p:extLst>
      <p:ext uri="{BB962C8B-B14F-4D97-AF65-F5344CB8AC3E}">
        <p14:creationId xmlns:p14="http://schemas.microsoft.com/office/powerpoint/2010/main" val="1664169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379515734"/>
              </p:ext>
            </p:extLst>
          </p:nvPr>
        </p:nvGraphicFramePr>
        <p:xfrm>
          <a:off x="268761" y="900044"/>
          <a:ext cx="8424936" cy="3888396"/>
        </p:xfrm>
        <a:graphic>
          <a:graphicData uri="http://schemas.openxmlformats.org/drawingml/2006/table">
            <a:tbl>
              <a:tblPr firstRow="1" bandRow="1">
                <a:tableStyleId>{5940675A-B579-460E-94D1-54222C63F5DA}</a:tableStyleId>
              </a:tblPr>
              <a:tblGrid>
                <a:gridCol w="336713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41377">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947544">
                <a:tc>
                  <a:txBody>
                    <a:bodyPr/>
                    <a:lstStyle/>
                    <a:p>
                      <a:endParaRPr lang="en-US" noProof="0" dirty="0">
                        <a:latin typeface="Arial Narrow" pitchFamily="34" charset="0"/>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noProof="0" dirty="0">
                        <a:latin typeface="Arial Narrow"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600" noProof="0" dirty="0" err="1">
                          <a:latin typeface="Arial Narrow" pitchFamily="34" charset="0"/>
                        </a:rPr>
                        <a:t>Add</a:t>
                      </a:r>
                      <a:r>
                        <a:rPr lang="hr-HR" sz="1600" noProof="0" dirty="0">
                          <a:latin typeface="Arial Narrow" pitchFamily="34" charset="0"/>
                        </a:rPr>
                        <a:t> water</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600" noProof="0" dirty="0" err="1">
                          <a:latin typeface="Arial Narrow" pitchFamily="34" charset="0"/>
                        </a:rPr>
                        <a:t>Add</a:t>
                      </a:r>
                      <a:r>
                        <a:rPr lang="hr-HR" sz="1600" noProof="0" dirty="0">
                          <a:latin typeface="Arial Narrow" pitchFamily="34" charset="0"/>
                        </a:rPr>
                        <a:t> </a:t>
                      </a:r>
                      <a:r>
                        <a:rPr lang="hr-HR" sz="1600" noProof="0" dirty="0" err="1">
                          <a:latin typeface="Arial Narrow" pitchFamily="34" charset="0"/>
                        </a:rPr>
                        <a:t>oil</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600" noProof="0" dirty="0" err="1">
                          <a:latin typeface="Arial Narrow" pitchFamily="34" charset="0"/>
                        </a:rPr>
                        <a:t>Add</a:t>
                      </a:r>
                      <a:r>
                        <a:rPr lang="hr-HR" sz="1600" noProof="0" dirty="0">
                          <a:latin typeface="Arial Narrow" pitchFamily="34" charset="0"/>
                        </a:rPr>
                        <a:t> </a:t>
                      </a:r>
                      <a:r>
                        <a:rPr lang="hr-HR" sz="1600" noProof="0" dirty="0" err="1">
                          <a:latin typeface="Arial Narrow" pitchFamily="34" charset="0"/>
                        </a:rPr>
                        <a:t>fresh</a:t>
                      </a:r>
                      <a:r>
                        <a:rPr lang="hr-HR" sz="1600" noProof="0" dirty="0">
                          <a:latin typeface="Arial Narrow" pitchFamily="34" charset="0"/>
                        </a:rPr>
                        <a:t> </a:t>
                      </a:r>
                      <a:r>
                        <a:rPr lang="hr-HR" sz="1600" noProof="0" dirty="0" err="1">
                          <a:latin typeface="Arial Narrow" pitchFamily="34" charset="0"/>
                        </a:rPr>
                        <a:t>eggs</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600" noProof="0" dirty="0" err="1">
                          <a:latin typeface="Arial Narrow" pitchFamily="34" charset="0"/>
                        </a:rPr>
                        <a:t>Baking</a:t>
                      </a:r>
                      <a:r>
                        <a:rPr lang="hr-HR" sz="1600" noProof="0" dirty="0">
                          <a:latin typeface="Arial Narrow" pitchFamily="34" charset="0"/>
                        </a:rPr>
                        <a:t> time</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99600">
                <a:tc rowSpan="2">
                  <a:txBody>
                    <a:bodyPr/>
                    <a:lstStyle/>
                    <a:p>
                      <a:pPr algn="l"/>
                      <a:r>
                        <a:rPr lang="hr-HR" sz="1800" b="1" i="0" noProof="0" dirty="0">
                          <a:latin typeface="Arial Narrow" pitchFamily="34" charset="0"/>
                          <a:cs typeface="Calibri" pitchFamily="34" charset="0"/>
                        </a:rPr>
                        <a:t>MUFFIN (CREAM CAKE) 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Preparation: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18 min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8160">
                <a:tc vMerge="1">
                  <a:txBody>
                    <a:bodyPr/>
                    <a:lstStyle/>
                    <a:p>
                      <a:pPr algn="ctr"/>
                      <a:endParaRPr lang="hr-HR"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Flavors: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400" b="1" kern="1200" dirty="0">
                          <a:solidFill>
                            <a:schemeClr val="tx1"/>
                          </a:solidFill>
                          <a:effectLst/>
                          <a:latin typeface="Arial Narrow" panose="020B0606020202030204" pitchFamily="34" charset="0"/>
                          <a:ea typeface="+mn-ea"/>
                          <a:cs typeface="+mn-cs"/>
                        </a:rPr>
                        <a:t>C</a:t>
                      </a:r>
                      <a:r>
                        <a:rPr kumimoji="0" lang="en-GB" sz="1400" b="1" kern="1200" dirty="0" err="1">
                          <a:solidFill>
                            <a:schemeClr val="tx1"/>
                          </a:solidFill>
                          <a:effectLst/>
                          <a:latin typeface="Arial Narrow" panose="020B0606020202030204" pitchFamily="34" charset="0"/>
                          <a:ea typeface="+mn-ea"/>
                          <a:cs typeface="+mn-cs"/>
                        </a:rPr>
                        <a:t>lassic</a:t>
                      </a:r>
                      <a:r>
                        <a:rPr kumimoji="0" lang="en-GB" sz="1400" b="1" kern="1200" dirty="0">
                          <a:solidFill>
                            <a:schemeClr val="tx1"/>
                          </a:solidFill>
                          <a:effectLst/>
                          <a:latin typeface="Arial Narrow" panose="020B0606020202030204" pitchFamily="34" charset="0"/>
                          <a:ea typeface="+mn-ea"/>
                          <a:cs typeface="+mn-cs"/>
                        </a:rPr>
                        <a:t>, chocolate</a:t>
                      </a:r>
                      <a:r>
                        <a:rPr kumimoji="0" lang="en-GB" sz="1400" b="0" kern="1200" dirty="0">
                          <a:solidFill>
                            <a:schemeClr val="tx1"/>
                          </a:solidFill>
                          <a:effectLst/>
                          <a:latin typeface="Arial Narrow" panose="020B0606020202030204" pitchFamily="34" charset="0"/>
                          <a:ea typeface="+mn-ea"/>
                          <a:cs typeface="+mn-cs"/>
                        </a:rPr>
                        <a:t>, vanilla, caramel, coconut, with added protein, with added dried fruits, other on request.</a:t>
                      </a:r>
                      <a:endParaRPr lang="en-US" sz="14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lgn="ctr">
                        <a:buFont typeface="Wingdings" pitchFamily="2" charset="2"/>
                        <a:buChar char="ü"/>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lgn="ctr">
                        <a:buFont typeface="Wingdings" panose="05000000000000000000" pitchFamily="2" charset="2"/>
                        <a:buChar char="ü"/>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429183"/>
                  </a:ext>
                </a:extLst>
              </a:tr>
              <a:tr h="37623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SPONGE CAKE / SWISS ROLL 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Preparation: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400" noProof="0" dirty="0">
                          <a:latin typeface="Arial Narrow" pitchFamily="34" charset="0"/>
                        </a:rPr>
                        <a:t>X</a:t>
                      </a:r>
                      <a:endParaRPr lang="en-US" sz="14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20 min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23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Flavors: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indent="0" algn="l">
                        <a:buFont typeface="Wingdings" pitchFamily="2" charset="2"/>
                        <a:buNone/>
                      </a:pPr>
                      <a:r>
                        <a:rPr kumimoji="0" lang="hr-HR" sz="1400" b="1" kern="1200" noProof="0" dirty="0" err="1">
                          <a:solidFill>
                            <a:schemeClr val="tx1"/>
                          </a:solidFill>
                          <a:effectLst/>
                          <a:latin typeface="Arial Narrow" panose="020B0606020202030204" pitchFamily="34" charset="0"/>
                          <a:ea typeface="+mn-ea"/>
                          <a:cs typeface="+mn-cs"/>
                        </a:rPr>
                        <a:t>Classic</a:t>
                      </a:r>
                      <a:r>
                        <a:rPr kumimoji="0" lang="hr-HR" sz="1400" b="1" kern="1200" noProof="0" dirty="0">
                          <a:solidFill>
                            <a:schemeClr val="tx1"/>
                          </a:solidFill>
                          <a:effectLst/>
                          <a:latin typeface="Arial Narrow" panose="020B0606020202030204" pitchFamily="34" charset="0"/>
                          <a:ea typeface="+mn-ea"/>
                          <a:cs typeface="+mn-cs"/>
                        </a:rPr>
                        <a:t>, </a:t>
                      </a:r>
                      <a:r>
                        <a:rPr kumimoji="0" lang="hr-HR" sz="1400" b="1" kern="1200" noProof="0" dirty="0" err="1">
                          <a:solidFill>
                            <a:schemeClr val="tx1"/>
                          </a:solidFill>
                          <a:effectLst/>
                          <a:latin typeface="Arial Narrow" panose="020B0606020202030204" pitchFamily="34" charset="0"/>
                          <a:ea typeface="+mn-ea"/>
                          <a:cs typeface="+mn-cs"/>
                        </a:rPr>
                        <a:t>Chocolate</a:t>
                      </a:r>
                      <a:r>
                        <a:rPr kumimoji="0" lang="hr-HR" sz="1400" b="0" kern="1200" noProof="0" dirty="0">
                          <a:solidFill>
                            <a:schemeClr val="tx1"/>
                          </a:solidFill>
                          <a:effectLst/>
                          <a:latin typeface="Arial Narrow" panose="020B0606020202030204" pitchFamily="34" charset="0"/>
                          <a:ea typeface="+mn-ea"/>
                          <a:cs typeface="+mn-cs"/>
                        </a:rPr>
                        <a:t>, </a:t>
                      </a:r>
                      <a:r>
                        <a:rPr kumimoji="0" lang="hr-HR" sz="1400" b="0" kern="1200" noProof="0" dirty="0" err="1">
                          <a:solidFill>
                            <a:schemeClr val="tx1"/>
                          </a:solidFill>
                          <a:effectLst/>
                          <a:latin typeface="Arial Narrow" panose="020B0606020202030204" pitchFamily="34" charset="0"/>
                          <a:ea typeface="+mn-ea"/>
                          <a:cs typeface="+mn-cs"/>
                        </a:rPr>
                        <a:t>other</a:t>
                      </a:r>
                      <a:r>
                        <a:rPr kumimoji="0" lang="hr-HR" sz="1400" b="0" kern="1200" noProof="0" dirty="0">
                          <a:solidFill>
                            <a:schemeClr val="tx1"/>
                          </a:solidFill>
                          <a:effectLst/>
                          <a:latin typeface="Arial Narrow" panose="020B0606020202030204" pitchFamily="34" charset="0"/>
                          <a:ea typeface="+mn-ea"/>
                          <a:cs typeface="+mn-cs"/>
                        </a:rPr>
                        <a:t> on </a:t>
                      </a:r>
                      <a:r>
                        <a:rPr kumimoji="0" lang="hr-HR" sz="1400" b="0" kern="1200" noProof="0" dirty="0" err="1">
                          <a:solidFill>
                            <a:schemeClr val="tx1"/>
                          </a:solidFill>
                          <a:effectLst/>
                          <a:latin typeface="Arial Narrow" panose="020B0606020202030204" pitchFamily="34" charset="0"/>
                          <a:ea typeface="+mn-ea"/>
                          <a:cs typeface="+mn-cs"/>
                        </a:rPr>
                        <a:t>request</a:t>
                      </a:r>
                      <a:r>
                        <a:rPr kumimoji="0" lang="hr-HR" sz="1400" b="0" kern="1200" noProof="0" dirty="0">
                          <a:solidFill>
                            <a:schemeClr val="tx1"/>
                          </a:solidFill>
                          <a:effectLst/>
                          <a:latin typeface="Arial Narrow" panose="020B0606020202030204" pitchFamily="34" charset="0"/>
                          <a:ea typeface="+mn-ea"/>
                          <a:cs typeface="+mn-cs"/>
                        </a:rPr>
                        <a:t>.</a:t>
                      </a:r>
                      <a:endParaRPr kumimoji="0" lang="en-US" sz="1400" b="0" kern="1200" noProof="0" dirty="0">
                        <a:solidFill>
                          <a:schemeClr val="tx1"/>
                        </a:solidFill>
                        <a:effectLst/>
                        <a:latin typeface="Arial Narrow" panose="020B0606020202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lgn="ctr">
                        <a:buFont typeface="Wingdings" panose="05000000000000000000" pitchFamily="2" charset="2"/>
                        <a:buChar char="ü"/>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022900"/>
                  </a:ext>
                </a:extLst>
              </a:tr>
              <a:tr h="37623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PANCAKE </a:t>
                      </a:r>
                      <a:r>
                        <a:rPr kumimoji="0" lang="hr-HR" sz="1800" b="1" i="0" kern="1200" noProof="0" dirty="0">
                          <a:solidFill>
                            <a:schemeClr val="tx1"/>
                          </a:solidFill>
                          <a:latin typeface="Arial Narrow" pitchFamily="34" charset="0"/>
                          <a:ea typeface="+mn-ea"/>
                          <a:cs typeface="Calibri" pitchFamily="34" charset="0"/>
                        </a:rPr>
                        <a:t>(</a:t>
                      </a:r>
                      <a:r>
                        <a:rPr kumimoji="0" lang="en-GB" sz="1800" b="1" i="0" kern="1200" dirty="0">
                          <a:solidFill>
                            <a:schemeClr val="tx1"/>
                          </a:solidFill>
                          <a:latin typeface="Arial Narrow" pitchFamily="34" charset="0"/>
                          <a:ea typeface="+mn-ea"/>
                          <a:cs typeface="Calibri" pitchFamily="34" charset="0"/>
                        </a:rPr>
                        <a:t>CRÊPE</a:t>
                      </a:r>
                      <a:r>
                        <a:rPr kumimoji="0" lang="hr-HR" sz="1800" b="1" i="0" kern="1200" dirty="0">
                          <a:solidFill>
                            <a:schemeClr val="tx1"/>
                          </a:solidFill>
                          <a:latin typeface="Arial Narrow" pitchFamily="34" charset="0"/>
                          <a:ea typeface="+mn-ea"/>
                          <a:cs typeface="Calibri" pitchFamily="34" charset="0"/>
                        </a:rPr>
                        <a:t>)</a:t>
                      </a:r>
                      <a:r>
                        <a:rPr kumimoji="0" lang="hr-HR" sz="1800" b="1" i="0" kern="1200" noProof="0" dirty="0">
                          <a:solidFill>
                            <a:schemeClr val="tx1"/>
                          </a:solidFill>
                          <a:latin typeface="Arial Narrow" pitchFamily="34" charset="0"/>
                          <a:ea typeface="+mn-ea"/>
                          <a:cs typeface="Calibri" pitchFamily="34" charset="0"/>
                        </a:rPr>
                        <a:t> 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Preparation: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hr-HR" sz="1600" noProof="0" dirty="0">
                          <a:latin typeface="Arial Narrow" pitchFamily="34" charset="0"/>
                        </a:rPr>
                        <a:t>X</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1 min</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843592"/>
                  </a:ext>
                </a:extLst>
              </a:tr>
              <a:tr h="3762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hr-HR" sz="1800" b="1" i="0" kern="1200" noProof="0" dirty="0">
                        <a:solidFill>
                          <a:schemeClr val="tx1"/>
                        </a:solidFill>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600" noProof="0" dirty="0">
                          <a:latin typeface="Arial Narrow" pitchFamily="34" charset="0"/>
                        </a:rPr>
                        <a:t>Flavors: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indent="0" algn="l">
                        <a:buFont typeface="Wingdings" pitchFamily="2" charset="2"/>
                        <a:buNone/>
                      </a:pPr>
                      <a:r>
                        <a:rPr kumimoji="0" lang="hr-HR" sz="1400" b="1" kern="1200" dirty="0">
                          <a:solidFill>
                            <a:schemeClr val="tx1"/>
                          </a:solidFill>
                          <a:effectLst/>
                          <a:latin typeface="Arial Narrow" panose="020B0606020202030204" pitchFamily="34" charset="0"/>
                          <a:ea typeface="+mn-ea"/>
                          <a:cs typeface="+mn-cs"/>
                        </a:rPr>
                        <a:t>C</a:t>
                      </a:r>
                      <a:r>
                        <a:rPr kumimoji="0" lang="en-GB" sz="1400" b="1" kern="1200" dirty="0" err="1">
                          <a:solidFill>
                            <a:schemeClr val="tx1"/>
                          </a:solidFill>
                          <a:effectLst/>
                          <a:latin typeface="Arial Narrow" panose="020B0606020202030204" pitchFamily="34" charset="0"/>
                          <a:ea typeface="+mn-ea"/>
                          <a:cs typeface="+mn-cs"/>
                        </a:rPr>
                        <a:t>lassic</a:t>
                      </a:r>
                      <a:r>
                        <a:rPr kumimoji="0" lang="en-GB" sz="1400" b="0" kern="1200" dirty="0">
                          <a:solidFill>
                            <a:schemeClr val="tx1"/>
                          </a:solidFill>
                          <a:effectLst/>
                          <a:latin typeface="Arial Narrow" panose="020B0606020202030204" pitchFamily="34" charset="0"/>
                          <a:ea typeface="+mn-ea"/>
                          <a:cs typeface="+mn-cs"/>
                        </a:rPr>
                        <a:t>, buckwheat, chocolate, with added protein, other</a:t>
                      </a:r>
                      <a:r>
                        <a:rPr kumimoji="0" lang="hr-HR" sz="1400" b="0" kern="1200" dirty="0">
                          <a:solidFill>
                            <a:schemeClr val="tx1"/>
                          </a:solidFill>
                          <a:effectLst/>
                          <a:latin typeface="Arial Narrow" panose="020B0606020202030204" pitchFamily="34" charset="0"/>
                          <a:ea typeface="+mn-ea"/>
                          <a:cs typeface="+mn-cs"/>
                        </a:rPr>
                        <a:t> on </a:t>
                      </a:r>
                      <a:r>
                        <a:rPr kumimoji="0" lang="hr-HR" sz="1400" b="0" kern="1200" dirty="0" err="1">
                          <a:solidFill>
                            <a:schemeClr val="tx1"/>
                          </a:solidFill>
                          <a:effectLst/>
                          <a:latin typeface="Arial Narrow" panose="020B0606020202030204" pitchFamily="34" charset="0"/>
                          <a:ea typeface="+mn-ea"/>
                          <a:cs typeface="+mn-cs"/>
                        </a:rPr>
                        <a:t>request</a:t>
                      </a:r>
                      <a:r>
                        <a:rPr kumimoji="0" lang="en-GB" sz="1400" b="0" kern="1200" dirty="0">
                          <a:solidFill>
                            <a:schemeClr val="tx1"/>
                          </a:solidFill>
                          <a:effectLst/>
                          <a:latin typeface="Arial Narrow" panose="020B0606020202030204" pitchFamily="34" charset="0"/>
                          <a:ea typeface="+mn-ea"/>
                          <a:cs typeface="+mn-cs"/>
                        </a:rPr>
                        <a:t>.</a:t>
                      </a:r>
                      <a:endParaRPr kumimoji="0" lang="en-US" sz="1400" b="0" kern="1200" noProof="0" dirty="0">
                        <a:solidFill>
                          <a:schemeClr val="tx1"/>
                        </a:solidFill>
                        <a:effectLst/>
                        <a:latin typeface="Arial Narrow" panose="020B0606020202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anose="05000000000000000000"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Wingdings" pitchFamily="2" charset="2"/>
                        <a:buNone/>
                      </a:pP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157015"/>
                  </a:ext>
                </a:extLst>
              </a:tr>
              <a:tr h="376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b="1" i="0" noProof="0" dirty="0">
                          <a:latin typeface="Arial Narrow" pitchFamily="34" charset="0"/>
                          <a:cs typeface="Calibri" pitchFamily="34" charset="0"/>
                        </a:rPr>
                        <a:t>MACARON 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itchFamily="2" charset="2"/>
                        <a:buNone/>
                      </a:pPr>
                      <a:r>
                        <a:rPr lang="en-US" sz="1600" noProof="0" dirty="0">
                          <a:latin typeface="Arial Narrow" pitchFamily="34" charset="0"/>
                        </a:rPr>
                        <a:t>Preparation: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itchFamily="2" charset="2"/>
                        <a:buChar char="ü"/>
                      </a:pPr>
                      <a:r>
                        <a:rPr lang="hr-HR" sz="1600" noProof="0" dirty="0">
                          <a:latin typeface="Arial Narrow" pitchFamily="34" charset="0"/>
                        </a:rPr>
                        <a:t>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hr-HR" sz="1600" noProof="0" dirty="0">
                          <a:latin typeface="Arial Narrow" pitchFamily="34" charset="0"/>
                        </a:rPr>
                        <a:t>X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hr-HR" sz="1600" noProof="0" dirty="0">
                          <a:latin typeface="Arial Narrow" pitchFamily="34" charset="0"/>
                        </a:rPr>
                        <a:t>X </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itchFamily="2" charset="2"/>
                        <a:buNone/>
                      </a:pPr>
                      <a:r>
                        <a:rPr lang="hr-HR" sz="1600" noProof="0" dirty="0">
                          <a:latin typeface="Arial Narrow" pitchFamily="34" charset="0"/>
                        </a:rPr>
                        <a:t>20 min</a:t>
                      </a:r>
                      <a:endParaRPr lang="en-US" sz="160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608867"/>
                  </a:ext>
                </a:extLst>
              </a:tr>
            </a:tbl>
          </a:graphicData>
        </a:graphic>
      </p:graphicFrame>
      <p:sp>
        <p:nvSpPr>
          <p:cNvPr id="4" name="Naslov 1"/>
          <p:cNvSpPr txBox="1">
            <a:spLocks noGrp="1"/>
          </p:cNvSpPr>
          <p:nvPr>
            <p:ph type="title"/>
          </p:nvPr>
        </p:nvSpPr>
        <p:spPr>
          <a:xfrm>
            <a:off x="1" y="13990"/>
            <a:ext cx="9108504" cy="82272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bakery mixes</a:t>
            </a:r>
          </a:p>
        </p:txBody>
      </p:sp>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27082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343326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Autofit/>
          </a:bodyPr>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Instant bakery mixes</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2663933802"/>
              </p:ext>
            </p:extLst>
          </p:nvPr>
        </p:nvGraphicFramePr>
        <p:xfrm>
          <a:off x="179512" y="836712"/>
          <a:ext cx="8662204" cy="4994164"/>
        </p:xfrm>
        <a:graphic>
          <a:graphicData uri="http://schemas.openxmlformats.org/drawingml/2006/table">
            <a:tbl>
              <a:tblPr firstRow="1" bandRow="1">
                <a:tableStyleId>{D7AC3CCA-C797-4891-BE02-D94E43425B78}</a:tableStyleId>
              </a:tblPr>
              <a:tblGrid>
                <a:gridCol w="2232249">
                  <a:extLst>
                    <a:ext uri="{9D8B030D-6E8A-4147-A177-3AD203B41FA5}">
                      <a16:colId xmlns:a16="http://schemas.microsoft.com/office/drawing/2014/main" val="20000"/>
                    </a:ext>
                  </a:extLst>
                </a:gridCol>
                <a:gridCol w="767258">
                  <a:extLst>
                    <a:ext uri="{9D8B030D-6E8A-4147-A177-3AD203B41FA5}">
                      <a16:colId xmlns:a16="http://schemas.microsoft.com/office/drawing/2014/main" val="20001"/>
                    </a:ext>
                  </a:extLst>
                </a:gridCol>
                <a:gridCol w="888925">
                  <a:extLst>
                    <a:ext uri="{9D8B030D-6E8A-4147-A177-3AD203B41FA5}">
                      <a16:colId xmlns:a16="http://schemas.microsoft.com/office/drawing/2014/main" val="20002"/>
                    </a:ext>
                  </a:extLst>
                </a:gridCol>
                <a:gridCol w="1101363">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474260">
                  <a:extLst>
                    <a:ext uri="{9D8B030D-6E8A-4147-A177-3AD203B41FA5}">
                      <a16:colId xmlns:a16="http://schemas.microsoft.com/office/drawing/2014/main" val="20006"/>
                    </a:ext>
                  </a:extLst>
                </a:gridCol>
                <a:gridCol w="1037908">
                  <a:extLst>
                    <a:ext uri="{9D8B030D-6E8A-4147-A177-3AD203B41FA5}">
                      <a16:colId xmlns:a16="http://schemas.microsoft.com/office/drawing/2014/main" val="20007"/>
                    </a:ext>
                  </a:extLst>
                </a:gridCol>
                <a:gridCol w="648073">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0" noProof="0" dirty="0">
                          <a:latin typeface="Arial Narrow" pitchFamily="34" charset="0"/>
                        </a:rPr>
                        <a:t>Primary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solidFill>
                      <a:schemeClr val="bg1">
                        <a:lumMod val="95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tc>
                <a:tc gridSpan="3">
                  <a:txBody>
                    <a:bodyPr/>
                    <a:lstStyle/>
                    <a:p>
                      <a:pPr algn="ctr"/>
                      <a:r>
                        <a:rPr lang="en-US" sz="1200" b="0" noProof="0" dirty="0">
                          <a:latin typeface="Arial Narrow" pitchFamily="34" charset="0"/>
                        </a:rPr>
                        <a:t>Other packaging types</a:t>
                      </a:r>
                    </a:p>
                  </a:txBody>
                  <a:tcPr anchor="ctr">
                    <a:solidFill>
                      <a:schemeClr val="bg1">
                        <a:lumMod val="9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000"/>
                  </a:ext>
                </a:extLst>
              </a:tr>
              <a:tr h="551764">
                <a:tc vMerge="1">
                  <a:txBody>
                    <a:bodyPr/>
                    <a:lstStyle/>
                    <a:p>
                      <a:pPr algn="ctr"/>
                      <a:endParaRPr lang="en-US" noProof="0" dirty="0">
                        <a:latin typeface="Arial Narrow" pitchFamily="34" charset="0"/>
                      </a:endParaRPr>
                    </a:p>
                  </a:txBody>
                  <a:tcPr anchor="ctr"/>
                </a:tc>
                <a:tc>
                  <a:txBody>
                    <a:bodyPr/>
                    <a:lstStyle/>
                    <a:p>
                      <a:pPr algn="ctr"/>
                      <a:r>
                        <a:rPr lang="hr-HR" sz="1200" b="0" noProof="0" dirty="0" err="1">
                          <a:latin typeface="Arial Narrow" pitchFamily="34" charset="0"/>
                        </a:rPr>
                        <a:t>Type</a:t>
                      </a:r>
                      <a:endParaRPr lang="en-US" sz="1200" b="0" noProof="0" dirty="0">
                        <a:latin typeface="Arial Narrow"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Net weight</a:t>
                      </a:r>
                    </a:p>
                  </a:txBody>
                  <a:tcPr anchor="ctr">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solidFill>
                      <a:schemeClr val="bg1">
                        <a:lumMod val="95000"/>
                      </a:schemeClr>
                    </a:solidFill>
                  </a:tcPr>
                </a:tc>
                <a:tc>
                  <a:txBody>
                    <a:bodyPr/>
                    <a:lstStyle/>
                    <a:p>
                      <a:pPr algn="ctr"/>
                      <a:r>
                        <a:rPr lang="en-US" sz="1200" b="0" noProof="0" dirty="0">
                          <a:latin typeface="Arial Narrow" pitchFamily="34" charset="0"/>
                        </a:rPr>
                        <a:t>Units per carton</a:t>
                      </a:r>
                    </a:p>
                  </a:txBody>
                  <a:tcPr anchor="ctr">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Zipper </a:t>
                      </a:r>
                      <a:endParaRPr lang="hr-HR" sz="1200" b="0" noProof="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432000">
                <a:tc rowSpan="4">
                  <a:txBody>
                    <a:bodyPr/>
                    <a:lstStyle/>
                    <a:p>
                      <a:pPr algn="l"/>
                      <a:r>
                        <a:rPr lang="hr-HR" sz="1600" b="1" i="0" noProof="0" dirty="0">
                          <a:latin typeface="Arial Narrow" pitchFamily="34" charset="0"/>
                          <a:cs typeface="Calibri" pitchFamily="34" charset="0"/>
                        </a:rPr>
                        <a:t>MUFFIN (CREAM CAKE) MIX</a:t>
                      </a:r>
                    </a:p>
                    <a:p>
                      <a:pPr algn="l"/>
                      <a:endParaRPr lang="hr-HR" sz="1600" b="1" i="0" noProof="0" dirty="0">
                        <a:latin typeface="Arial Narrow"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i="0" noProof="0" dirty="0">
                          <a:latin typeface="Arial Narrow" pitchFamily="34" charset="0"/>
                          <a:cs typeface="Calibri" pitchFamily="34" charset="0"/>
                        </a:rPr>
                        <a:t>SPONGE CAKE / SWISS ROLL MIX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hr-HR" sz="1200" b="0" noProof="0" dirty="0" err="1">
                          <a:latin typeface="Arial Narrow" pitchFamily="34" charset="0"/>
                        </a:rPr>
                        <a:t>Retail</a:t>
                      </a:r>
                      <a:endParaRPr lang="en-US" sz="1200" b="0" noProof="0" dirty="0">
                        <a:latin typeface="Arial Narrow"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r"/>
                      <a:r>
                        <a:rPr lang="hr-HR" sz="1200" b="0" noProof="0" dirty="0">
                          <a:latin typeface="Arial Narrow" pitchFamily="34" charset="0"/>
                        </a:rPr>
                        <a:t>300 g</a:t>
                      </a:r>
                    </a:p>
                    <a:p>
                      <a:pPr algn="r"/>
                      <a:r>
                        <a:rPr lang="hr-HR" sz="1200" b="0" noProof="0" dirty="0">
                          <a:latin typeface="Arial Narrow" pitchFamily="34" charset="0"/>
                        </a:rPr>
                        <a:t>PE </a:t>
                      </a:r>
                      <a:r>
                        <a:rPr lang="hr-HR" sz="1200" b="0" noProof="0" dirty="0" err="1">
                          <a:latin typeface="Arial Narrow" pitchFamily="34" charset="0"/>
                        </a:rPr>
                        <a:t>bucket</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no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0" indent="0" algn="ctr">
                        <a:buFont typeface="Wingdings" pitchFamily="2" charset="2"/>
                        <a:buNone/>
                      </a:pP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60000">
                <a:tc vMerge="1">
                  <a:txBody>
                    <a:bodyPr/>
                    <a:lstStyle/>
                    <a:p>
                      <a:endParaRPr lang="hr-HR"/>
                    </a:p>
                  </a:txBody>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a:t>
                      </a:r>
                      <a:endParaRPr lang="en-US" sz="1200" b="0" noProof="0" dirty="0">
                        <a:latin typeface="Arial Narrow" pitchFamily="34" charset="0"/>
                      </a:endParaRPr>
                    </a:p>
                  </a:txBody>
                  <a:tcPr anchor="ctr">
                    <a:noFill/>
                  </a:tcPr>
                </a:tc>
                <a:tc>
                  <a:txBody>
                    <a:bodyPr/>
                    <a:lstStyle/>
                    <a:p>
                      <a:pPr marL="0" indent="0" algn="ctr">
                        <a:buFont typeface="Wingdings" pitchFamily="2" charset="2"/>
                        <a:buNone/>
                      </a:pP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60000">
                <a:tc vMerge="1">
                  <a:txBody>
                    <a:bodyPr/>
                    <a:lstStyle/>
                    <a:p>
                      <a:endParaRPr lang="hr-H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solidFill>
                      <a:schemeClr val="bg1">
                        <a:lumMod val="95000"/>
                      </a:schemeClr>
                    </a:solidFill>
                  </a:tcPr>
                </a:tc>
                <a:tc>
                  <a:txBody>
                    <a:bodyPr/>
                    <a:lstStyle/>
                    <a:p>
                      <a:pPr algn="r"/>
                      <a:r>
                        <a:rPr lang="hr-HR" sz="1200" b="0" noProof="0" dirty="0">
                          <a:latin typeface="Arial Narrow" pitchFamily="34" charset="0"/>
                        </a:rPr>
                        <a:t>12.5 kg</a:t>
                      </a:r>
                      <a:endParaRPr lang="en-US" sz="1200" b="0" noProof="0" dirty="0">
                        <a:latin typeface="Arial Narrow" pitchFamily="34" charset="0"/>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80</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790608661"/>
                  </a:ext>
                </a:extLst>
              </a:tr>
              <a:tr h="360000">
                <a:tc vMerge="1">
                  <a:txBody>
                    <a:bodyPr/>
                    <a:lstStyle/>
                    <a:p>
                      <a:pPr algn="ctr"/>
                      <a:endParaRPr lang="hr-HR" b="1" noProof="0" dirty="0">
                        <a:latin typeface="Arial Narrow" pitchFamily="34" charset="0"/>
                      </a:endParaRPr>
                    </a:p>
                  </a:txBody>
                  <a:tcPr anchor="ctr">
                    <a:solidFill>
                      <a:schemeClr val="bg1"/>
                    </a:solidFill>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40</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7"/>
                  </a:ext>
                </a:extLst>
              </a:tr>
              <a:tr h="360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i="0" noProof="0" dirty="0">
                          <a:latin typeface="Arial Narrow" pitchFamily="34" charset="0"/>
                          <a:cs typeface="Calibri" pitchFamily="34" charset="0"/>
                        </a:rPr>
                        <a:t>PANCAKE MIX</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0" noProof="0" dirty="0" err="1">
                          <a:latin typeface="Arial Narrow" pitchFamily="34" charset="0"/>
                        </a:rPr>
                        <a:t>Retail</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250 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Carton</a:t>
                      </a:r>
                      <a:r>
                        <a:rPr lang="hr-HR" sz="1100" b="0" noProof="0" dirty="0">
                          <a:latin typeface="Arial Narrow" pitchFamily="34" charset="0"/>
                        </a:rPr>
                        <a:t> </a:t>
                      </a:r>
                      <a:r>
                        <a:rPr lang="hr-HR" sz="1100" b="0" noProof="0" dirty="0" err="1">
                          <a:latin typeface="Arial Narrow" pitchFamily="34" charset="0"/>
                        </a:rPr>
                        <a:t>box</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1.080</a:t>
                      </a:r>
                      <a:endParaRPr lang="en-US" sz="1200" b="0" noProof="0" dirty="0">
                        <a:latin typeface="Arial Narrow" pitchFamily="34" charset="0"/>
                      </a:endParaRPr>
                    </a:p>
                  </a:txBody>
                  <a:tcPr anchor="ctr">
                    <a:no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74886797"/>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3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a:t>
                      </a:r>
                      <a:endParaRPr lang="en-US" sz="1200" b="0" noProof="0" dirty="0">
                        <a:latin typeface="Arial Narrow" pitchFamily="34" charset="0"/>
                      </a:endParaRPr>
                    </a:p>
                  </a:txBody>
                  <a:tcPr anchor="ctr">
                    <a:noFill/>
                  </a:tcPr>
                </a:tc>
                <a:tc>
                  <a:txBody>
                    <a:bodyPr/>
                    <a:lstStyle/>
                    <a:p>
                      <a:pPr marL="0" indent="0" algn="ctr">
                        <a:buFont typeface="Wingdings" pitchFamily="2" charset="2"/>
                        <a:buNone/>
                      </a:pP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458477746"/>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solidFill>
                      <a:schemeClr val="bg1">
                        <a:lumMod val="95000"/>
                      </a:schemeClr>
                    </a:solidFill>
                  </a:tcPr>
                </a:tc>
                <a:tc>
                  <a:txBody>
                    <a:bodyPr/>
                    <a:lstStyle/>
                    <a:p>
                      <a:pPr algn="r"/>
                      <a:r>
                        <a:rPr lang="hr-HR" sz="1200" b="0" noProof="0" dirty="0">
                          <a:latin typeface="Arial Narrow" pitchFamily="34" charset="0"/>
                        </a:rPr>
                        <a:t>12.5 kg</a:t>
                      </a:r>
                      <a:endParaRPr lang="en-US" sz="1200" b="0" noProof="0" dirty="0">
                        <a:latin typeface="Arial Narrow" pitchFamily="34" charset="0"/>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80</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718261494"/>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lnT w="12700" cap="flat" cmpd="sng" algn="ctr">
                      <a:solidFill>
                        <a:schemeClr val="tx1"/>
                      </a:solidFill>
                      <a:prstDash val="solid"/>
                      <a:round/>
                      <a:headEnd type="none" w="med" len="med"/>
                      <a:tailEnd type="none" w="med" len="med"/>
                    </a:lnT>
                  </a:tcPr>
                </a:tc>
                <a:tc vMerge="1">
                  <a:txBody>
                    <a:bodyPr/>
                    <a:lstStyle/>
                    <a:p>
                      <a:pPr algn="ct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40</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053242462"/>
                  </a:ext>
                </a:extLst>
              </a:tr>
              <a:tr h="360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i="0" noProof="0" dirty="0">
                          <a:latin typeface="Arial Narrow" pitchFamily="34" charset="0"/>
                          <a:cs typeface="Calibri" pitchFamily="34" charset="0"/>
                        </a:rPr>
                        <a:t>MACARON MIX</a:t>
                      </a:r>
                    </a:p>
                  </a:txBody>
                  <a:tcPr anchor="ctr">
                    <a:lnT w="12700" cap="flat" cmpd="sng" algn="ctr">
                      <a:solidFill>
                        <a:schemeClr val="tx1"/>
                      </a:solidFill>
                      <a:prstDash val="solid"/>
                      <a:round/>
                      <a:headEnd type="none" w="med" len="med"/>
                      <a:tailEnd type="none" w="med" len="med"/>
                    </a:lnT>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200" b="0" noProof="0" dirty="0" err="1">
                          <a:latin typeface="Arial Narrow" pitchFamily="34" charset="0"/>
                        </a:rPr>
                        <a:t>Retail</a:t>
                      </a:r>
                      <a:endParaRPr lang="en-US" sz="1200" b="0" noProof="0" dirty="0">
                        <a:latin typeface="Arial Narrow" pitchFamily="34" charset="0"/>
                      </a:endParaRPr>
                    </a:p>
                  </a:txBody>
                  <a:tcPr anchor="ctr">
                    <a:noFill/>
                  </a:tcPr>
                </a:tc>
                <a:tc>
                  <a:txBody>
                    <a:bodyPr/>
                    <a:lstStyle/>
                    <a:p>
                      <a:pPr algn="r"/>
                      <a:r>
                        <a:rPr lang="hr-HR" sz="1200" b="0" noProof="0" dirty="0">
                          <a:latin typeface="Arial Narrow" pitchFamily="34" charset="0"/>
                        </a:rPr>
                        <a:t>500 g </a:t>
                      </a:r>
                      <a:r>
                        <a:rPr lang="hr-HR" sz="1200" b="0" noProof="0" dirty="0" err="1">
                          <a:latin typeface="Arial Narrow" pitchFamily="34" charset="0"/>
                        </a:rPr>
                        <a:t>bag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10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900</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64869761"/>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nchor="ctr">
                    <a:lnT w="12700" cap="flat" cmpd="sng" algn="ctr">
                      <a:solidFill>
                        <a:schemeClr val="tx1"/>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solidFill>
                      <a:schemeClr val="bg1">
                        <a:lumMod val="95000"/>
                      </a:schemeClr>
                    </a:solidFill>
                  </a:tcPr>
                </a:tc>
                <a:tc>
                  <a:txBody>
                    <a:bodyPr/>
                    <a:lstStyle/>
                    <a:p>
                      <a:pPr algn="r"/>
                      <a:r>
                        <a:rPr lang="hr-HR" sz="1200" b="0" noProof="0" dirty="0">
                          <a:latin typeface="Arial Narrow" pitchFamily="34" charset="0"/>
                        </a:rPr>
                        <a:t>3 kg</a:t>
                      </a:r>
                      <a:endParaRPr lang="en-US" sz="1200" b="0" noProof="0" dirty="0">
                        <a:latin typeface="Arial Narrow"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noFill/>
                  </a:tcPr>
                </a:tc>
                <a:tc>
                  <a:txBody>
                    <a:bodyPr/>
                    <a:lstStyle/>
                    <a:p>
                      <a:pPr algn="ctr"/>
                      <a:r>
                        <a:rPr lang="hr-HR" sz="1200" b="0" noProof="0" dirty="0">
                          <a:latin typeface="Arial Narrow" pitchFamily="34" charset="0"/>
                        </a:rPr>
                        <a:t>2</a:t>
                      </a:r>
                      <a:endParaRPr lang="en-US" sz="1200" b="0" noProof="0" dirty="0">
                        <a:latin typeface="Arial Narrow" pitchFamily="34" charset="0"/>
                      </a:endParaRPr>
                    </a:p>
                  </a:txBody>
                  <a:tcPr anchor="ctr">
                    <a:noFill/>
                  </a:tcPr>
                </a:tc>
                <a:tc>
                  <a:txBody>
                    <a:bodyPr/>
                    <a:lstStyle/>
                    <a:p>
                      <a:pPr algn="ctr"/>
                      <a:r>
                        <a:rPr lang="hr-HR" sz="1200" b="0" noProof="0" dirty="0">
                          <a:latin typeface="Arial Narrow" pitchFamily="34" charset="0"/>
                        </a:rPr>
                        <a:t>180</a:t>
                      </a:r>
                      <a:endParaRPr lang="en-US" sz="1200" b="0" noProof="0" dirty="0">
                        <a:latin typeface="Arial Narrow" pitchFamily="34" charset="0"/>
                      </a:endParaRPr>
                    </a:p>
                  </a:txBody>
                  <a:tcPr anchor="ctr">
                    <a:noFill/>
                  </a:tcPr>
                </a:tc>
                <a:tc>
                  <a:txBody>
                    <a:bodyPr/>
                    <a:lstStyle/>
                    <a:p>
                      <a:pPr marL="0" indent="0" algn="ctr">
                        <a:buFont typeface="Wingdings" pitchFamily="2" charset="2"/>
                        <a:buNone/>
                      </a:pP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53463751"/>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b="1" i="0" noProof="0" dirty="0">
                        <a:latin typeface="Arial Narrow" pitchFamily="34" charset="0"/>
                        <a:cs typeface="Calibri"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solidFill>
                      <a:schemeClr val="bg1">
                        <a:lumMod val="95000"/>
                      </a:schemeClr>
                    </a:solidFill>
                  </a:tcPr>
                </a:tc>
                <a:tc>
                  <a:txBody>
                    <a:bodyPr/>
                    <a:lstStyle/>
                    <a:p>
                      <a:pPr algn="r"/>
                      <a:r>
                        <a:rPr lang="hr-HR" sz="1200" b="0" noProof="0" dirty="0">
                          <a:latin typeface="Arial Narrow" pitchFamily="34" charset="0"/>
                        </a:rPr>
                        <a:t>12.5 kg</a:t>
                      </a:r>
                      <a:endParaRPr lang="en-US" sz="1200" b="0" noProof="0" dirty="0">
                        <a:latin typeface="Arial Narrow" pitchFamily="34" charset="0"/>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100" b="0" noProof="0" dirty="0" err="1">
                          <a:latin typeface="Arial Narrow" pitchFamily="34" charset="0"/>
                        </a:rPr>
                        <a:t>Bag</a:t>
                      </a:r>
                      <a:endParaRPr lang="en-US" sz="11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80</a:t>
                      </a:r>
                      <a:endParaRPr lang="en-US" sz="1200" b="0" noProof="0" dirty="0">
                        <a:latin typeface="Arial Narrow" pitchFamily="34" charset="0"/>
                      </a:endParaRPr>
                    </a:p>
                  </a:txBody>
                  <a:tcPr anchor="ct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810787070"/>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4240656051"/>
              </p:ext>
            </p:extLst>
          </p:nvPr>
        </p:nvGraphicFramePr>
        <p:xfrm>
          <a:off x="5100736" y="5949280"/>
          <a:ext cx="3719736" cy="609600"/>
        </p:xfrm>
        <a:graphic>
          <a:graphicData uri="http://schemas.openxmlformats.org/drawingml/2006/table">
            <a:tbl>
              <a:tblPr firstRow="1" bandRow="1">
                <a:tableStyleId>{5940675A-B579-460E-94D1-54222C63F5DA}</a:tableStyleId>
              </a:tblPr>
              <a:tblGrid>
                <a:gridCol w="3719736">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baseline="0" noProof="0" dirty="0">
                          <a:latin typeface="Arial Narrow" pitchFamily="34" charset="0"/>
                        </a:rPr>
                        <a:t> ;</a:t>
                      </a:r>
                      <a:r>
                        <a:rPr lang="en-US" sz="1400" noProof="0" dirty="0">
                          <a:latin typeface="Arial Narrow" pitchFamily="34" charset="0"/>
                        </a:rPr>
                        <a:t> O – on request</a:t>
                      </a:r>
                      <a:r>
                        <a:rPr lang="hr-HR" sz="1400" baseline="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noProof="0" dirty="0">
                          <a:latin typeface="Arial Narrow" pitchFamily="34" charset="0"/>
                        </a:rPr>
                        <a:t>* SRP (Shelf Ready Packaging)</a:t>
                      </a:r>
                      <a:endParaRPr lang="hr-HR" sz="1400" dirty="0">
                        <a:latin typeface="Arial Narrow" pitchFamily="34" charset="0"/>
                      </a:endParaRP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44624"/>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188640"/>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805414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76256" y="44624"/>
            <a:ext cx="2088232" cy="926976"/>
          </a:xfrm>
        </p:spPr>
        <p:txBody>
          <a:bodyPr/>
          <a:lstStyle/>
          <a:p>
            <a:r>
              <a:rPr lang="hr-HR" dirty="0" err="1">
                <a:latin typeface="Calibri" pitchFamily="34" charset="0"/>
                <a:cs typeface="Calibri" pitchFamily="34" charset="0"/>
              </a:rPr>
              <a:t>Contact</a:t>
            </a:r>
            <a:endParaRPr lang="hr-HR" dirty="0">
              <a:latin typeface="Calibri" pitchFamily="34" charset="0"/>
              <a:cs typeface="Calibri" pitchFamily="34" charset="0"/>
            </a:endParaRPr>
          </a:p>
        </p:txBody>
      </p:sp>
      <p:sp>
        <p:nvSpPr>
          <p:cNvPr id="8" name="Pravokutnik 7"/>
          <p:cNvSpPr/>
          <p:nvPr/>
        </p:nvSpPr>
        <p:spPr>
          <a:xfrm>
            <a:off x="2125332" y="836712"/>
            <a:ext cx="6623132" cy="144016"/>
          </a:xfrm>
          <a:prstGeom prst="rect">
            <a:avLst/>
          </a:prstGeom>
          <a:solidFill>
            <a:srgbClr val="92D050"/>
          </a:solidFill>
          <a:ln>
            <a:solidFill>
              <a:srgbClr val="92D05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kstniOkvir 8"/>
          <p:cNvSpPr txBox="1"/>
          <p:nvPr/>
        </p:nvSpPr>
        <p:spPr>
          <a:xfrm>
            <a:off x="532772" y="2458921"/>
            <a:ext cx="3972869" cy="3354765"/>
          </a:xfrm>
          <a:prstGeom prst="rect">
            <a:avLst/>
          </a:prstGeom>
          <a:noFill/>
          <a:ln>
            <a:solidFill>
              <a:srgbClr val="92D050"/>
            </a:solidFill>
          </a:ln>
        </p:spPr>
        <p:txBody>
          <a:bodyPr wrap="square" rtlCol="0">
            <a:spAutoFit/>
          </a:bodyPr>
          <a:lstStyle/>
          <a:p>
            <a:pPr algn="just"/>
            <a:r>
              <a:rPr lang="hr-HR" b="1" dirty="0">
                <a:latin typeface="Calibri" pitchFamily="34" charset="0"/>
                <a:cs typeface="Calibri" pitchFamily="34" charset="0"/>
              </a:rPr>
              <a:t>PROMIGO D.O.O.</a:t>
            </a:r>
          </a:p>
          <a:p>
            <a:pPr algn="just"/>
            <a:endParaRPr lang="hr-HR" dirty="0">
              <a:latin typeface="Arial Rounded MT Bold" pitchFamily="34" charset="0"/>
              <a:cs typeface="Calibri" pitchFamily="34" charset="0"/>
            </a:endParaRPr>
          </a:p>
          <a:p>
            <a:pPr algn="just"/>
            <a:r>
              <a:rPr lang="hr-HR" dirty="0">
                <a:latin typeface="Calibri" pitchFamily="34" charset="0"/>
                <a:cs typeface="Calibri" pitchFamily="34" charset="0"/>
              </a:rPr>
              <a:t>Poslovna zona 1/10, HR-44320 Kutina</a:t>
            </a:r>
          </a:p>
          <a:p>
            <a:pPr algn="just"/>
            <a:r>
              <a:rPr lang="hr-HR" dirty="0">
                <a:latin typeface="Calibri" pitchFamily="34" charset="0"/>
                <a:cs typeface="Calibri" pitchFamily="34" charset="0"/>
              </a:rPr>
              <a:t>Hrvatska / Croatia</a:t>
            </a:r>
          </a:p>
          <a:p>
            <a:pPr algn="just"/>
            <a:endParaRPr lang="hr-HR" dirty="0">
              <a:latin typeface="Calibri" pitchFamily="34" charset="0"/>
              <a:cs typeface="Calibri" pitchFamily="34" charset="0"/>
            </a:endParaRPr>
          </a:p>
          <a:p>
            <a:pPr algn="just"/>
            <a:r>
              <a:rPr lang="hr-HR" dirty="0">
                <a:latin typeface="Calibri" pitchFamily="34" charset="0"/>
                <a:cs typeface="Calibri" pitchFamily="34" charset="0"/>
              </a:rPr>
              <a:t>Tel:  +385 (98) 952 - 1668</a:t>
            </a:r>
          </a:p>
          <a:p>
            <a:pPr algn="just"/>
            <a:r>
              <a:rPr lang="hr-HR" dirty="0" err="1">
                <a:latin typeface="Calibri" pitchFamily="34" charset="0"/>
                <a:cs typeface="Calibri" pitchFamily="34" charset="0"/>
              </a:rPr>
              <a:t>Fax</a:t>
            </a:r>
            <a:r>
              <a:rPr lang="hr-HR" dirty="0">
                <a:latin typeface="Calibri" pitchFamily="34" charset="0"/>
                <a:cs typeface="Calibri" pitchFamily="34" charset="0"/>
              </a:rPr>
              <a:t>: +385 (44) 625 - 969</a:t>
            </a:r>
          </a:p>
          <a:p>
            <a:r>
              <a:rPr lang="hr-HR" dirty="0">
                <a:latin typeface="Calibri" pitchFamily="34" charset="0"/>
                <a:cs typeface="Calibri" pitchFamily="34" charset="0"/>
              </a:rPr>
              <a:t>Email: </a:t>
            </a:r>
            <a:r>
              <a:rPr lang="hr-HR" i="1" dirty="0">
                <a:latin typeface="Calibri" pitchFamily="34" charset="0"/>
                <a:cs typeface="Calibri" pitchFamily="34" charset="0"/>
                <a:hlinkClick r:id="rId2"/>
              </a:rPr>
              <a:t>promigo@promigo.eu</a:t>
            </a:r>
            <a:r>
              <a:rPr lang="hr-HR" i="1" dirty="0">
                <a:latin typeface="Calibri" pitchFamily="34" charset="0"/>
                <a:cs typeface="Calibri" pitchFamily="34" charset="0"/>
              </a:rPr>
              <a:t> </a:t>
            </a:r>
          </a:p>
          <a:p>
            <a:endParaRPr lang="hr-HR" dirty="0">
              <a:latin typeface="Calibri" pitchFamily="34" charset="0"/>
              <a:cs typeface="Calibri" pitchFamily="34" charset="0"/>
            </a:endParaRPr>
          </a:p>
          <a:p>
            <a:r>
              <a:rPr lang="hr-HR" i="1" dirty="0" err="1">
                <a:latin typeface="Calibri" pitchFamily="34" charset="0"/>
                <a:cs typeface="Calibri" pitchFamily="34" charset="0"/>
                <a:hlinkClick r:id="rId3"/>
              </a:rPr>
              <a:t>www.fino</a:t>
            </a:r>
            <a:r>
              <a:rPr lang="hr-HR" i="1" dirty="0">
                <a:latin typeface="Calibri" pitchFamily="34" charset="0"/>
                <a:cs typeface="Calibri" pitchFamily="34" charset="0"/>
                <a:hlinkClick r:id="rId3"/>
              </a:rPr>
              <a:t>-</a:t>
            </a:r>
            <a:r>
              <a:rPr lang="hr-HR" i="1" dirty="0" err="1">
                <a:latin typeface="Calibri" pitchFamily="34" charset="0"/>
                <a:cs typeface="Calibri" pitchFamily="34" charset="0"/>
                <a:hlinkClick r:id="rId3"/>
              </a:rPr>
              <a:t>caffe.hr</a:t>
            </a:r>
            <a:endParaRPr lang="hr-HR" i="1" dirty="0">
              <a:latin typeface="Calibri" pitchFamily="34" charset="0"/>
              <a:cs typeface="Calibri" pitchFamily="34" charset="0"/>
            </a:endParaRPr>
          </a:p>
          <a:p>
            <a:r>
              <a:rPr lang="hr-HR" i="1" dirty="0">
                <a:latin typeface="Calibri" pitchFamily="34" charset="0"/>
                <a:cs typeface="Calibri" pitchFamily="34" charset="0"/>
                <a:hlinkClick r:id="rId4"/>
              </a:rPr>
              <a:t>www.promigo.eu</a:t>
            </a:r>
            <a:endParaRPr lang="hr-HR" i="1" dirty="0">
              <a:latin typeface="Calibri" pitchFamily="34" charset="0"/>
              <a:cs typeface="Calibri" pitchFamily="34" charset="0"/>
            </a:endParaRPr>
          </a:p>
          <a:p>
            <a:pPr algn="just"/>
            <a:endParaRPr lang="hr-HR" sz="1600" dirty="0">
              <a:latin typeface="Calibri" pitchFamily="34" charset="0"/>
              <a:cs typeface="Calibri" pitchFamily="34" charset="0"/>
            </a:endParaRPr>
          </a:p>
        </p:txBody>
      </p:sp>
      <p:pic>
        <p:nvPicPr>
          <p:cNvPr id="3" name="Slika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198921"/>
            <a:ext cx="3782664" cy="2520000"/>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1784" y="3896336"/>
            <a:ext cx="3782664" cy="2763287"/>
          </a:xfrm>
          <a:prstGeom prst="rect">
            <a:avLst/>
          </a:prstGeom>
          <a:ln>
            <a:noFill/>
          </a:ln>
          <a:effectLst>
            <a:outerShdw blurRad="292100" dist="139700" dir="2700000" algn="tl" rotWithShape="0">
              <a:srgbClr val="333333">
                <a:alpha val="65000"/>
              </a:srgbClr>
            </a:outerShdw>
          </a:effectLst>
        </p:spPr>
      </p:pic>
      <p:pic>
        <p:nvPicPr>
          <p:cNvPr id="10" name="Slik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647" y="188640"/>
            <a:ext cx="1625049" cy="79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66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0" y="980728"/>
            <a:ext cx="9144000" cy="561662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spcAft>
                <a:spcPts val="600"/>
              </a:spcAft>
              <a:buNone/>
            </a:pPr>
            <a:r>
              <a:rPr lang="en-US" sz="1600" dirty="0">
                <a:latin typeface="Calibri" pitchFamily="34" charset="0"/>
                <a:cs typeface="Calibri" pitchFamily="34" charset="0"/>
              </a:rPr>
              <a:t>In line with global market trends, our company has introduced private label production in our services portfolio. The main characteristics of PL products are their competitive prices while at the same time, maintaining high quality standards for the consumer.</a:t>
            </a:r>
            <a:endParaRPr lang="hr-HR" sz="1600" dirty="0">
              <a:latin typeface="Calibri" pitchFamily="34" charset="0"/>
              <a:cs typeface="Calibri" pitchFamily="34" charset="0"/>
            </a:endParaRPr>
          </a:p>
          <a:p>
            <a:pPr marL="109728" indent="0" algn="just">
              <a:spcAft>
                <a:spcPts val="600"/>
              </a:spcAft>
              <a:buNone/>
            </a:pPr>
            <a:r>
              <a:rPr lang="en-US" sz="2000" dirty="0">
                <a:latin typeface="Calibri" pitchFamily="34" charset="0"/>
                <a:cs typeface="Calibri" pitchFamily="34" charset="0"/>
              </a:rPr>
              <a:t>Our private</a:t>
            </a:r>
            <a:r>
              <a:rPr lang="hr-HR" sz="2000" dirty="0">
                <a:latin typeface="Calibri" pitchFamily="34" charset="0"/>
                <a:cs typeface="Calibri" pitchFamily="34" charset="0"/>
              </a:rPr>
              <a:t> </a:t>
            </a:r>
            <a:r>
              <a:rPr lang="en-US" sz="2000" dirty="0">
                <a:latin typeface="Calibri" pitchFamily="34" charset="0"/>
                <a:cs typeface="Calibri" pitchFamily="34" charset="0"/>
              </a:rPr>
              <a:t>label</a:t>
            </a:r>
            <a:r>
              <a:rPr lang="hr-HR" sz="2000" dirty="0">
                <a:latin typeface="Calibri" pitchFamily="34" charset="0"/>
                <a:cs typeface="Calibri" pitchFamily="34" charset="0"/>
              </a:rPr>
              <a:t> </a:t>
            </a:r>
            <a:r>
              <a:rPr lang="en-US" sz="2000" dirty="0">
                <a:latin typeface="Calibri" pitchFamily="34" charset="0"/>
                <a:cs typeface="Calibri" pitchFamily="34" charset="0"/>
              </a:rPr>
              <a:t>product</a:t>
            </a:r>
            <a:r>
              <a:rPr lang="hr-HR" sz="2000" dirty="0">
                <a:latin typeface="Calibri" pitchFamily="34" charset="0"/>
                <a:cs typeface="Calibri" pitchFamily="34" charset="0"/>
              </a:rPr>
              <a:t> </a:t>
            </a:r>
            <a:r>
              <a:rPr lang="en-US" sz="2000" dirty="0">
                <a:latin typeface="Calibri" pitchFamily="34" charset="0"/>
                <a:cs typeface="Calibri" pitchFamily="34" charset="0"/>
              </a:rPr>
              <a:t>range</a:t>
            </a:r>
            <a:r>
              <a:rPr lang="hr-HR" sz="2000" dirty="0">
                <a:latin typeface="Calibri" pitchFamily="34" charset="0"/>
                <a:cs typeface="Calibri" pitchFamily="34" charset="0"/>
              </a:rPr>
              <a:t> </a:t>
            </a:r>
            <a:r>
              <a:rPr lang="en-US" sz="2000" dirty="0">
                <a:latin typeface="Calibri" pitchFamily="34" charset="0"/>
                <a:cs typeface="Calibri" pitchFamily="34" charset="0"/>
              </a:rPr>
              <a:t>includes:</a:t>
            </a:r>
          </a:p>
          <a:p>
            <a:pPr marL="109728" indent="0" algn="ctr">
              <a:spcBef>
                <a:spcPts val="0"/>
              </a:spcBef>
              <a:buNone/>
            </a:pPr>
            <a:r>
              <a:rPr lang="en-US" sz="2000" b="1" dirty="0">
                <a:latin typeface="Calibri" pitchFamily="34" charset="0"/>
                <a:cs typeface="Calibri" pitchFamily="34" charset="0"/>
              </a:rPr>
              <a:t>ROASTED COFFEE</a:t>
            </a:r>
          </a:p>
          <a:p>
            <a:pPr marL="109728" indent="0" algn="ctr">
              <a:spcBef>
                <a:spcPts val="0"/>
              </a:spcBef>
              <a:buNone/>
            </a:pPr>
            <a:r>
              <a:rPr lang="en-US" sz="2000" b="1" dirty="0">
                <a:latin typeface="Calibri" pitchFamily="34" charset="0"/>
                <a:cs typeface="Calibri" pitchFamily="34" charset="0"/>
              </a:rPr>
              <a:t>INSTANT </a:t>
            </a:r>
            <a:r>
              <a:rPr lang="hr-HR" sz="2000" b="1" dirty="0">
                <a:latin typeface="Calibri" pitchFamily="34" charset="0"/>
                <a:cs typeface="Calibri" pitchFamily="34" charset="0"/>
              </a:rPr>
              <a:t>CAPPUCCINO</a:t>
            </a:r>
            <a:endParaRPr lang="en-US" sz="2000" b="1" dirty="0">
              <a:latin typeface="Calibri" pitchFamily="34" charset="0"/>
              <a:cs typeface="Calibri" pitchFamily="34" charset="0"/>
            </a:endParaRPr>
          </a:p>
          <a:p>
            <a:pPr marL="109728" indent="0" algn="ctr">
              <a:spcBef>
                <a:spcPts val="0"/>
              </a:spcBef>
              <a:buNone/>
            </a:pPr>
            <a:r>
              <a:rPr lang="en-US" sz="2000" b="1" dirty="0">
                <a:latin typeface="Calibri" pitchFamily="34" charset="0"/>
                <a:cs typeface="Calibri" pitchFamily="34" charset="0"/>
              </a:rPr>
              <a:t>INSTANT C</a:t>
            </a:r>
            <a:r>
              <a:rPr lang="hr-HR" sz="2000" b="1" dirty="0">
                <a:latin typeface="Calibri" pitchFamily="34" charset="0"/>
                <a:cs typeface="Calibri" pitchFamily="34" charset="0"/>
              </a:rPr>
              <a:t>OFFEE</a:t>
            </a:r>
            <a:endParaRPr lang="en-US" sz="2000" b="1" dirty="0">
              <a:latin typeface="Calibri" pitchFamily="34" charset="0"/>
              <a:cs typeface="Calibri" pitchFamily="34" charset="0"/>
            </a:endParaRPr>
          </a:p>
          <a:p>
            <a:pPr marL="109728" indent="0" algn="ctr">
              <a:spcBef>
                <a:spcPts val="0"/>
              </a:spcBef>
              <a:buNone/>
            </a:pPr>
            <a:r>
              <a:rPr lang="en-US" sz="2000" b="1" dirty="0">
                <a:latin typeface="Calibri" pitchFamily="34" charset="0"/>
                <a:cs typeface="Calibri" pitchFamily="34" charset="0"/>
              </a:rPr>
              <a:t>INSTANT COFFEE MIX</a:t>
            </a:r>
            <a:r>
              <a:rPr lang="hr-HR" sz="2000" b="1" dirty="0">
                <a:latin typeface="Calibri" pitchFamily="34" charset="0"/>
                <a:cs typeface="Calibri" pitchFamily="34" charset="0"/>
              </a:rPr>
              <a:t>ES ("3</a:t>
            </a:r>
            <a:r>
              <a:rPr lang="en-US" sz="2000" b="1" dirty="0">
                <a:latin typeface="Calibri" pitchFamily="34" charset="0"/>
                <a:cs typeface="Calibri" pitchFamily="34" charset="0"/>
              </a:rPr>
              <a:t>in</a:t>
            </a:r>
            <a:r>
              <a:rPr lang="hr-HR" sz="2000" b="1" dirty="0">
                <a:latin typeface="Calibri" pitchFamily="34" charset="0"/>
                <a:cs typeface="Calibri" pitchFamily="34" charset="0"/>
              </a:rPr>
              <a:t>1", "</a:t>
            </a:r>
            <a:r>
              <a:rPr lang="en-US" sz="2000" b="1" dirty="0">
                <a:latin typeface="Calibri" pitchFamily="34" charset="0"/>
                <a:cs typeface="Calibri" pitchFamily="34" charset="0"/>
              </a:rPr>
              <a:t>2in</a:t>
            </a:r>
            <a:r>
              <a:rPr lang="hr-HR" sz="2000" b="1" dirty="0">
                <a:latin typeface="Calibri" pitchFamily="34" charset="0"/>
                <a:cs typeface="Calibri" pitchFamily="34" charset="0"/>
              </a:rPr>
              <a:t>1")</a:t>
            </a:r>
            <a:endParaRPr lang="en-US" sz="2000" b="1" dirty="0">
              <a:latin typeface="Calibri" pitchFamily="34" charset="0"/>
              <a:cs typeface="Calibri" pitchFamily="34" charset="0"/>
            </a:endParaRPr>
          </a:p>
          <a:p>
            <a:pPr marL="109728" indent="0" algn="ctr">
              <a:spcBef>
                <a:spcPts val="0"/>
              </a:spcBef>
              <a:buNone/>
            </a:pPr>
            <a:r>
              <a:rPr lang="en-US" sz="2000" b="1" dirty="0">
                <a:latin typeface="Calibri" pitchFamily="34" charset="0"/>
                <a:cs typeface="Calibri" pitchFamily="34" charset="0"/>
              </a:rPr>
              <a:t>COFFEE CREAMER</a:t>
            </a:r>
            <a:endParaRPr lang="hr-HR" sz="2000" b="1" dirty="0">
              <a:latin typeface="Calibri" pitchFamily="34" charset="0"/>
              <a:cs typeface="Calibri" pitchFamily="34" charset="0"/>
            </a:endParaRPr>
          </a:p>
          <a:p>
            <a:pPr marL="109728" indent="0" algn="ctr">
              <a:spcBef>
                <a:spcPts val="0"/>
              </a:spcBef>
              <a:buNone/>
            </a:pPr>
            <a:r>
              <a:rPr lang="hr-HR" sz="2000" b="1" dirty="0">
                <a:latin typeface="Calibri" pitchFamily="34" charset="0"/>
                <a:cs typeface="Calibri" pitchFamily="34" charset="0"/>
              </a:rPr>
              <a:t>INSTANT COCOA AND CHOCOLATE DRINKS</a:t>
            </a:r>
          </a:p>
          <a:p>
            <a:pPr marL="109728" indent="0" algn="ctr">
              <a:spcBef>
                <a:spcPts val="0"/>
              </a:spcBef>
              <a:buNone/>
            </a:pPr>
            <a:r>
              <a:rPr lang="hr-HR" sz="2000" b="1" dirty="0">
                <a:latin typeface="Calibri" pitchFamily="34" charset="0"/>
                <a:cs typeface="Calibri" pitchFamily="34" charset="0"/>
              </a:rPr>
              <a:t>BROWN SUGAR (BIO)</a:t>
            </a:r>
          </a:p>
          <a:p>
            <a:pPr marL="109728" indent="0" algn="ctr">
              <a:spcBef>
                <a:spcPts val="0"/>
              </a:spcBef>
              <a:buNone/>
            </a:pPr>
            <a:r>
              <a:rPr lang="hr-HR" sz="2000" b="1" dirty="0">
                <a:latin typeface="Calibri" pitchFamily="34" charset="0"/>
                <a:cs typeface="Calibri" pitchFamily="34" charset="0"/>
              </a:rPr>
              <a:t>INSTANT COFFEE SUBSTITUTES (CEREAL MIXTURES)</a:t>
            </a:r>
          </a:p>
          <a:p>
            <a:pPr marL="109728" indent="0" algn="ctr">
              <a:spcBef>
                <a:spcPts val="0"/>
              </a:spcBef>
              <a:buNone/>
            </a:pPr>
            <a:r>
              <a:rPr lang="hr-HR" sz="2000" b="1" dirty="0">
                <a:latin typeface="Calibri" pitchFamily="34" charset="0"/>
                <a:cs typeface="Calibri" pitchFamily="34" charset="0"/>
              </a:rPr>
              <a:t>COFFEE AND TEA EXTRACTS</a:t>
            </a:r>
          </a:p>
          <a:p>
            <a:pPr marL="109728" indent="0" algn="ctr">
              <a:spcBef>
                <a:spcPts val="0"/>
              </a:spcBef>
              <a:spcAft>
                <a:spcPts val="600"/>
              </a:spcAft>
              <a:buNone/>
            </a:pPr>
            <a:r>
              <a:rPr lang="hr-HR" sz="2000" b="1" dirty="0">
                <a:latin typeface="Calibri" pitchFamily="34" charset="0"/>
                <a:cs typeface="Calibri" pitchFamily="34" charset="0"/>
              </a:rPr>
              <a:t>INSTANT MIXES FOR BAKERY INDUSTRY</a:t>
            </a:r>
            <a:endParaRPr lang="hr-HR" sz="2400" b="1" dirty="0">
              <a:latin typeface="Calibri" pitchFamily="34" charset="0"/>
              <a:cs typeface="Calibri" pitchFamily="34" charset="0"/>
            </a:endParaRPr>
          </a:p>
          <a:p>
            <a:pPr marL="109728" indent="0" algn="ctr">
              <a:spcBef>
                <a:spcPts val="0"/>
              </a:spcBef>
              <a:buNone/>
            </a:pPr>
            <a:r>
              <a:rPr lang="hr-HR" sz="1600" dirty="0" err="1">
                <a:latin typeface="Calibri" pitchFamily="34" charset="0"/>
                <a:cs typeface="Calibri" pitchFamily="34" charset="0"/>
              </a:rPr>
              <a:t>With</a:t>
            </a:r>
            <a:r>
              <a:rPr lang="hr-HR" sz="1600" dirty="0">
                <a:latin typeface="Calibri" pitchFamily="34" charset="0"/>
                <a:cs typeface="Calibri" pitchFamily="34" charset="0"/>
              </a:rPr>
              <a:t> more </a:t>
            </a:r>
            <a:r>
              <a:rPr lang="hr-HR" sz="1600" dirty="0" err="1">
                <a:latin typeface="Calibri" pitchFamily="34" charset="0"/>
                <a:cs typeface="Calibri" pitchFamily="34" charset="0"/>
              </a:rPr>
              <a:t>than</a:t>
            </a:r>
            <a:r>
              <a:rPr lang="en-US" sz="1600" dirty="0">
                <a:latin typeface="Calibri" pitchFamily="34" charset="0"/>
                <a:cs typeface="Calibri" pitchFamily="34" charset="0"/>
              </a:rPr>
              <a:t> 10 years of experience and knowledge in private label production we guarantee that we </a:t>
            </a:r>
            <a:endParaRPr lang="hr-HR" sz="1600" dirty="0">
              <a:latin typeface="Calibri" pitchFamily="34" charset="0"/>
              <a:cs typeface="Calibri" pitchFamily="34" charset="0"/>
            </a:endParaRPr>
          </a:p>
          <a:p>
            <a:pPr marL="109728" indent="0" algn="ctr">
              <a:spcBef>
                <a:spcPts val="0"/>
              </a:spcBef>
              <a:buNone/>
            </a:pPr>
            <a:r>
              <a:rPr lang="hr-HR" sz="1600" dirty="0" err="1">
                <a:latin typeface="Calibri" pitchFamily="34" charset="0"/>
                <a:cs typeface="Calibri" pitchFamily="34" charset="0"/>
              </a:rPr>
              <a:t>will</a:t>
            </a:r>
            <a:r>
              <a:rPr lang="en-US" sz="1600" dirty="0">
                <a:latin typeface="Calibri" pitchFamily="34" charset="0"/>
                <a:cs typeface="Calibri" pitchFamily="34" charset="0"/>
              </a:rPr>
              <a:t> deliver a shelf-ready product that will meet your expectations, starting from selection of high </a:t>
            </a:r>
            <a:endParaRPr lang="hr-HR" sz="1600" dirty="0">
              <a:latin typeface="Calibri" pitchFamily="34" charset="0"/>
              <a:cs typeface="Calibri" pitchFamily="34" charset="0"/>
            </a:endParaRPr>
          </a:p>
          <a:p>
            <a:pPr marL="109728" indent="0" algn="ctr">
              <a:spcBef>
                <a:spcPts val="0"/>
              </a:spcBef>
              <a:buNone/>
            </a:pPr>
            <a:r>
              <a:rPr lang="en-US" sz="1600" dirty="0">
                <a:latin typeface="Calibri" pitchFamily="34" charset="0"/>
                <a:cs typeface="Calibri" pitchFamily="34" charset="0"/>
              </a:rPr>
              <a:t>quality raw materials up to design and packaging of the finished product.</a:t>
            </a:r>
            <a:endParaRPr lang="hr-HR" sz="1600" dirty="0">
              <a:latin typeface="Calibri" pitchFamily="34" charset="0"/>
              <a:cs typeface="Calibri" pitchFamily="34" charset="0"/>
            </a:endParaRPr>
          </a:p>
          <a:p>
            <a:pPr marL="109728" indent="0" algn="ctr">
              <a:buNone/>
            </a:pPr>
            <a:endParaRPr lang="en-US" sz="2400" b="1" dirty="0">
              <a:latin typeface="Calibri" pitchFamily="34" charset="0"/>
              <a:cs typeface="Calibri" pitchFamily="34" charset="0"/>
            </a:endParaRPr>
          </a:p>
        </p:txBody>
      </p:sp>
      <p:sp>
        <p:nvSpPr>
          <p:cNvPr id="5" name="Naslov 1"/>
          <p:cNvSpPr txBox="1">
            <a:spLocks/>
          </p:cNvSpPr>
          <p:nvPr/>
        </p:nvSpPr>
        <p:spPr>
          <a:xfrm>
            <a:off x="2125332" y="44624"/>
            <a:ext cx="6911164" cy="926976"/>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latin typeface="Calibri" pitchFamily="34" charset="0"/>
                <a:cs typeface="Calibri" pitchFamily="34" charset="0"/>
              </a:rPr>
              <a:t>Product offer</a:t>
            </a:r>
            <a:r>
              <a:rPr lang="hr-HR" dirty="0">
                <a:latin typeface="Calibri" pitchFamily="34" charset="0"/>
                <a:cs typeface="Calibri" pitchFamily="34" charset="0"/>
              </a:rPr>
              <a:t> B2B </a:t>
            </a:r>
            <a:r>
              <a:rPr lang="en-US" dirty="0">
                <a:latin typeface="Calibri" pitchFamily="34" charset="0"/>
                <a:cs typeface="Calibri" pitchFamily="34" charset="0"/>
              </a:rPr>
              <a:t>and</a:t>
            </a:r>
            <a:r>
              <a:rPr lang="hr-HR" dirty="0">
                <a:latin typeface="Calibri" pitchFamily="34" charset="0"/>
                <a:cs typeface="Calibri" pitchFamily="34" charset="0"/>
              </a:rPr>
              <a:t> </a:t>
            </a:r>
            <a:r>
              <a:rPr lang="en-US" dirty="0">
                <a:latin typeface="Calibri" pitchFamily="34" charset="0"/>
                <a:cs typeface="Calibri" pitchFamily="34" charset="0"/>
              </a:rPr>
              <a:t>private</a:t>
            </a:r>
            <a:r>
              <a:rPr lang="hr-HR" dirty="0">
                <a:latin typeface="Calibri" pitchFamily="34" charset="0"/>
                <a:cs typeface="Calibri" pitchFamily="34" charset="0"/>
              </a:rPr>
              <a:t> </a:t>
            </a:r>
            <a:r>
              <a:rPr lang="en-US" dirty="0">
                <a:latin typeface="Calibri" pitchFamily="34" charset="0"/>
                <a:cs typeface="Calibri" pitchFamily="34" charset="0"/>
              </a:rPr>
              <a:t>label</a:t>
            </a:r>
          </a:p>
        </p:txBody>
      </p:sp>
      <p:sp>
        <p:nvSpPr>
          <p:cNvPr id="6" name="Pravokutnik 5"/>
          <p:cNvSpPr/>
          <p:nvPr/>
        </p:nvSpPr>
        <p:spPr>
          <a:xfrm>
            <a:off x="2125332" y="836712"/>
            <a:ext cx="6623132" cy="144016"/>
          </a:xfrm>
          <a:prstGeom prst="rect">
            <a:avLst/>
          </a:prstGeom>
          <a:solidFill>
            <a:srgbClr val="92D050"/>
          </a:solidFill>
          <a:ln>
            <a:solidFill>
              <a:srgbClr val="92D05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zervirano mjesto sadržaja 2"/>
          <p:cNvSpPr txBox="1">
            <a:spLocks/>
          </p:cNvSpPr>
          <p:nvPr/>
        </p:nvSpPr>
        <p:spPr>
          <a:xfrm>
            <a:off x="179512" y="4437112"/>
            <a:ext cx="3132856" cy="50405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endParaRPr lang="hr-HR" sz="2000" dirty="0"/>
          </a:p>
          <a:p>
            <a:pPr algn="just"/>
            <a:endParaRPr lang="hr-HR" sz="2000" dirty="0"/>
          </a:p>
          <a:p>
            <a:pPr algn="just"/>
            <a:endParaRPr lang="hr-HR" sz="2000" dirty="0"/>
          </a:p>
        </p:txBody>
      </p:sp>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47" y="188640"/>
            <a:ext cx="1625049" cy="79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76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i="1" dirty="0">
                <a:solidFill>
                  <a:schemeClr val="tx1"/>
                </a:solidFill>
                <a:latin typeface="Calibri" pitchFamily="34" charset="0"/>
                <a:cs typeface="Calibri" pitchFamily="34" charset="0"/>
              </a:rPr>
              <a:t>Roasted</a:t>
            </a:r>
            <a:r>
              <a:rPr lang="hr-HR" sz="4800" i="1" dirty="0">
                <a:solidFill>
                  <a:schemeClr val="tx1"/>
                </a:solidFill>
                <a:latin typeface="Calibri" pitchFamily="34" charset="0"/>
                <a:cs typeface="Calibri" pitchFamily="34" charset="0"/>
              </a:rPr>
              <a:t> </a:t>
            </a:r>
            <a:r>
              <a:rPr lang="en-US" sz="4800" i="1" dirty="0">
                <a:solidFill>
                  <a:schemeClr val="tx1"/>
                </a:solidFill>
                <a:latin typeface="Calibri" pitchFamily="34" charset="0"/>
                <a:cs typeface="Calibri" pitchFamily="34" charset="0"/>
              </a:rPr>
              <a:t>coffee</a:t>
            </a:r>
          </a:p>
        </p:txBody>
      </p:sp>
      <p:sp>
        <p:nvSpPr>
          <p:cNvPr id="3" name="Rezervirano mjesto sadržaja 2"/>
          <p:cNvSpPr>
            <a:spLocks noGrp="1"/>
          </p:cNvSpPr>
          <p:nvPr>
            <p:ph idx="1"/>
          </p:nvPr>
        </p:nvSpPr>
        <p:spPr>
          <a:xfrm>
            <a:off x="539552" y="2996952"/>
            <a:ext cx="7992888" cy="669362"/>
          </a:xfrm>
        </p:spPr>
        <p:txBody>
          <a:bodyPr>
            <a:noAutofit/>
          </a:bodyPr>
          <a:lstStyle/>
          <a:p>
            <a:pPr marL="109728" indent="0" algn="ctr">
              <a:spcBef>
                <a:spcPts val="0"/>
              </a:spcBef>
              <a:buNone/>
            </a:pP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a:t>
            </a: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good day starts with a cup of your favorite coffee.</a:t>
            </a:r>
            <a:r>
              <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endPar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6660232" y="401374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6660232" y="516586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6718920" y="4167929"/>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6732240" y="530988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2" name="Pravokutnik 1"/>
          <p:cNvSpPr/>
          <p:nvPr/>
        </p:nvSpPr>
        <p:spPr>
          <a:xfrm>
            <a:off x="323528" y="1074508"/>
            <a:ext cx="8496944" cy="1508105"/>
          </a:xfrm>
          <a:prstGeom prst="rect">
            <a:avLst/>
          </a:prstGeom>
        </p:spPr>
        <p:txBody>
          <a:bodyPr wrap="square">
            <a:spAutoFit/>
          </a:bodyPr>
          <a:lstStyle/>
          <a:p>
            <a:pPr algn="ct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 blend of selected raw coffee beans originating from South America, India and Africa</a:t>
            </a:r>
            <a:r>
              <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t>
            </a: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Blended and</a:t>
            </a:r>
            <a:r>
              <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traditionally</a:t>
            </a:r>
            <a:r>
              <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roasted</a:t>
            </a:r>
            <a:r>
              <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according to our own recipe</a:t>
            </a:r>
            <a:r>
              <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 </a:t>
            </a:r>
            <a:r>
              <a:rPr lang="en-US"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which insures satisfaction of even the most demanding customers and true coffee connoisseurs. </a:t>
            </a:r>
            <a:endParaRPr lang="hr-HR" sz="23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440" y="4357137"/>
            <a:ext cx="360000" cy="360000"/>
          </a:xfrm>
          <a:prstGeom prst="rect">
            <a:avLst/>
          </a:prstGeom>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440" y="5532868"/>
            <a:ext cx="360000" cy="360000"/>
          </a:xfrm>
          <a:prstGeom prst="rect">
            <a:avLst/>
          </a:prstGeom>
        </p:spPr>
      </p:pic>
    </p:spTree>
    <p:extLst>
      <p:ext uri="{BB962C8B-B14F-4D97-AF65-F5344CB8AC3E}">
        <p14:creationId xmlns:p14="http://schemas.microsoft.com/office/powerpoint/2010/main" val="329292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800" i="1" dirty="0">
                <a:solidFill>
                  <a:prstClr val="black"/>
                </a:solidFill>
                <a:latin typeface="Calibri" pitchFamily="34" charset="0"/>
                <a:cs typeface="Calibri" pitchFamily="34" charset="0"/>
              </a:rPr>
              <a:t>Micro-ground roasted coffee</a:t>
            </a:r>
            <a:endParaRPr kumimoji="0" lang="en-GB" sz="4800" b="1" i="1" u="none" strike="noStrike" kern="1200" cap="none" spc="0" normalizeH="0" baseline="0" dirty="0">
              <a:ln>
                <a:noFill/>
              </a:ln>
              <a:solidFill>
                <a:prstClr val="black"/>
              </a:solidFill>
              <a:effectLst>
                <a:outerShdw blurRad="31750" dist="25400" dir="5400000" algn="tl" rotWithShape="0">
                  <a:srgbClr val="000000">
                    <a:alpha val="25000"/>
                  </a:srgbClr>
                </a:outerShdw>
              </a:effectLst>
              <a:uLnTx/>
              <a:uFillTx/>
              <a:latin typeface="Calibri" pitchFamily="34" charset="0"/>
              <a:ea typeface="+mj-ea"/>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2" name="Pravokutnik 1"/>
          <p:cNvSpPr/>
          <p:nvPr/>
        </p:nvSpPr>
        <p:spPr>
          <a:xfrm>
            <a:off x="323528" y="1074508"/>
            <a:ext cx="8496944" cy="2862322"/>
          </a:xfrm>
          <a:prstGeom prst="rect">
            <a:avLst/>
          </a:prstGeom>
        </p:spPr>
        <p:txBody>
          <a:bodyPr wrap="square">
            <a:spAutoFit/>
          </a:bodyPr>
          <a:lstStyle/>
          <a:p>
            <a:pPr lvl="0" algn="ct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rPr>
              <a:t>New</a:t>
            </a:r>
            <a:r>
              <a:rPr lang="en-US" sz="2000" i="1" dirty="0">
                <a:latin typeface="Calibri" panose="020F0502020204030204" pitchFamily="34" charset="0"/>
                <a:cs typeface="Calibri" panose="020F0502020204030204" pitchFamily="34" charset="0"/>
              </a:rPr>
              <a:t> </a:t>
            </a: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rPr>
              <a:t>and innovative type of coffee grinding technology which insures that the roasted coffee beans are ground into an ultra fine powder under 100 microns of particle size. This insures that the coffee can be prepared only by poring over with hot water in a cup and does not require boiling on the stove like traditionally roasted and ground coffee.</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endParaRPr>
          </a:p>
          <a:p>
            <a:pPr lvl="0" algn="ct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endParaRPr>
          </a:p>
          <a:p>
            <a:pPr marL="342900" lvl="0" indent="-342900">
              <a:buFont typeface="Wingdings" panose="05000000000000000000"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rPr>
              <a:t>NEW AND INNOVATIVE PRODUCT</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endParaRPr>
          </a:p>
          <a:p>
            <a:pPr marL="342900" lvl="0" indent="-342900">
              <a:buFont typeface="Wingdings" panose="05000000000000000000"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rPr>
              <a:t>ULTRA-FINE GROUND COFFEE (&lt; 100 MICRONS)</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endParaRPr>
          </a:p>
          <a:p>
            <a:pPr marL="342900" lvl="0" indent="-342900">
              <a:buFont typeface="Wingdings" panose="05000000000000000000" pitchFamily="2" charset="2"/>
              <a:buChar char="ü"/>
            </a:pPr>
            <a:r>
              <a:rPr lang="en-US"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rPr>
              <a:t>CAN BE COMBINED WITH INSTANT COFFEE</a:t>
            </a:r>
            <a:endParaRPr lang="hr-HR" sz="20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anose="020F0502020204030204" pitchFamily="34" charset="0"/>
              <a:cs typeface="Calibri" pitchFamily="34" charset="0"/>
            </a:endParaRPr>
          </a:p>
        </p:txBody>
      </p:sp>
      <p:sp>
        <p:nvSpPr>
          <p:cNvPr id="11" name="Zaobljeni pravokutnik 4">
            <a:hlinkClick r:id="rId4" action="ppaction://hlinksldjump"/>
            <a:extLst>
              <a:ext uri="{FF2B5EF4-FFF2-40B4-BE49-F238E27FC236}">
                <a16:creationId xmlns:a16="http://schemas.microsoft.com/office/drawing/2014/main" id="{A373BDDA-FDE2-40C8-BCA8-324AED182A50}"/>
              </a:ext>
            </a:extLst>
          </p:cNvPr>
          <p:cNvSpPr/>
          <p:nvPr/>
        </p:nvSpPr>
        <p:spPr>
          <a:xfrm>
            <a:off x="6660232" y="4013740"/>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18" name="Zaobljeni pravokutnik 7">
            <a:hlinkClick r:id="rId5" action="ppaction://hlinksldjump"/>
            <a:extLst>
              <a:ext uri="{FF2B5EF4-FFF2-40B4-BE49-F238E27FC236}">
                <a16:creationId xmlns:a16="http://schemas.microsoft.com/office/drawing/2014/main" id="{ED245D2A-05BD-4844-B3B8-5B347DB7EA39}"/>
              </a:ext>
            </a:extLst>
          </p:cNvPr>
          <p:cNvSpPr/>
          <p:nvPr/>
        </p:nvSpPr>
        <p:spPr>
          <a:xfrm>
            <a:off x="6660232" y="516586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19" name="Akcijski gumb: Informacije 5">
            <a:hlinkClick r:id="" action="ppaction://hlinkshowjump?jump=nextslide" highlightClick="1"/>
            <a:extLst>
              <a:ext uri="{FF2B5EF4-FFF2-40B4-BE49-F238E27FC236}">
                <a16:creationId xmlns:a16="http://schemas.microsoft.com/office/drawing/2014/main" id="{EE9D0A63-3780-4B79-BED3-B65681D39C16}"/>
              </a:ext>
            </a:extLst>
          </p:cNvPr>
          <p:cNvSpPr/>
          <p:nvPr/>
        </p:nvSpPr>
        <p:spPr>
          <a:xfrm>
            <a:off x="6718920" y="4167929"/>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20" name="Akcijski gumb: Informacije 9">
            <a:hlinkClick r:id="" action="ppaction://hlinkshowjump?jump=nextslide" highlightClick="1"/>
            <a:extLst>
              <a:ext uri="{FF2B5EF4-FFF2-40B4-BE49-F238E27FC236}">
                <a16:creationId xmlns:a16="http://schemas.microsoft.com/office/drawing/2014/main" id="{5A41988D-8B22-4192-89DE-9355F6768D9D}"/>
              </a:ext>
            </a:extLst>
          </p:cNvPr>
          <p:cNvSpPr/>
          <p:nvPr/>
        </p:nvSpPr>
        <p:spPr>
          <a:xfrm>
            <a:off x="6732240" y="530988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21" name="Slika 20">
            <a:extLst>
              <a:ext uri="{FF2B5EF4-FFF2-40B4-BE49-F238E27FC236}">
                <a16:creationId xmlns:a16="http://schemas.microsoft.com/office/drawing/2014/main" id="{AD32723A-C6D0-4AD5-AAA4-6B6F15ACE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440" y="4357137"/>
            <a:ext cx="360000" cy="360000"/>
          </a:xfrm>
          <a:prstGeom prst="rect">
            <a:avLst/>
          </a:prstGeom>
        </p:spPr>
      </p:pic>
      <p:pic>
        <p:nvPicPr>
          <p:cNvPr id="22" name="Slika 21">
            <a:extLst>
              <a:ext uri="{FF2B5EF4-FFF2-40B4-BE49-F238E27FC236}">
                <a16:creationId xmlns:a16="http://schemas.microsoft.com/office/drawing/2014/main" id="{36142E9F-BB73-4A7E-B9CD-00D3108CA1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440" y="5532868"/>
            <a:ext cx="360000" cy="360000"/>
          </a:xfrm>
          <a:prstGeom prst="rect">
            <a:avLst/>
          </a:prstGeom>
        </p:spPr>
      </p:pic>
    </p:spTree>
    <p:extLst>
      <p:ext uri="{BB962C8B-B14F-4D97-AF65-F5344CB8AC3E}">
        <p14:creationId xmlns:p14="http://schemas.microsoft.com/office/powerpoint/2010/main" val="156659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3041204614"/>
              </p:ext>
            </p:extLst>
          </p:nvPr>
        </p:nvGraphicFramePr>
        <p:xfrm>
          <a:off x="251521" y="1340768"/>
          <a:ext cx="8712967" cy="4314265"/>
        </p:xfrm>
        <a:graphic>
          <a:graphicData uri="http://schemas.openxmlformats.org/drawingml/2006/table">
            <a:tbl>
              <a:tblPr firstRow="1" bandRow="1">
                <a:tableStyleId>{5940675A-B579-460E-94D1-54222C63F5DA}</a:tableStyleId>
              </a:tblPr>
              <a:tblGrid>
                <a:gridCol w="1440159">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376233">
                <a:tc rowSpan="2">
                  <a:txBody>
                    <a:bodyPr/>
                    <a:lstStyle/>
                    <a:p>
                      <a:pPr algn="ctr"/>
                      <a:r>
                        <a:rPr lang="hr-HR" sz="1600" b="1" i="0" dirty="0">
                          <a:latin typeface="Arial Narrow" pitchFamily="34" charset="0"/>
                          <a:cs typeface="Calibri" pitchFamily="34" charset="0"/>
                        </a:rPr>
                        <a:t>ROASTED COFFEE BEANS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0" lang="en-US" sz="1600" b="0" kern="1200" dirty="0">
                          <a:solidFill>
                            <a:schemeClr val="tx1"/>
                          </a:solidFill>
                          <a:effectLst/>
                          <a:latin typeface="Arial Narrow" pitchFamily="34" charset="0"/>
                          <a:ea typeface="+mn-ea"/>
                          <a:cs typeface="Calibri" pitchFamily="34" charset="0"/>
                        </a:rPr>
                        <a:t>Traditionally roasted coffee</a:t>
                      </a:r>
                      <a:endParaRPr kumimoji="0" lang="hr-HR" sz="1600" b="0" kern="1200" dirty="0">
                        <a:solidFill>
                          <a:schemeClr val="tx1"/>
                        </a:solidFill>
                        <a:effectLst/>
                        <a:latin typeface="Arial Narrow" pitchFamily="34" charset="0"/>
                        <a:ea typeface="+mn-ea"/>
                        <a:cs typeface="Calibri" pitchFamily="34" charset="0"/>
                      </a:endParaRPr>
                    </a:p>
                    <a:p>
                      <a:pPr algn="l"/>
                      <a:r>
                        <a:rPr kumimoji="0" lang="en-US" sz="1600" b="0" i="1" kern="1200" dirty="0">
                          <a:solidFill>
                            <a:schemeClr val="tx1"/>
                          </a:solidFill>
                          <a:effectLst/>
                          <a:latin typeface="Arial Narrow" pitchFamily="34" charset="0"/>
                          <a:ea typeface="+mn-ea"/>
                          <a:cs typeface="Calibri" pitchFamily="34" charset="0"/>
                        </a:rPr>
                        <a:t>(for households)</a:t>
                      </a:r>
                      <a:endParaRPr lang="hr-HR" sz="1600" b="0" i="1"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Arabica and Robusta blend</a:t>
                      </a:r>
                      <a:endParaRPr kumimoji="0" lang="hr-HR" sz="14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6233">
                <a:tc vMerge="1">
                  <a:txBody>
                    <a:bodyPr/>
                    <a:lstStyle/>
                    <a:p>
                      <a:endParaRPr lang="hr-HR" dirty="0"/>
                    </a:p>
                  </a:txBody>
                  <a:tcPr/>
                </a:tc>
                <a:tc>
                  <a:txBody>
                    <a:bodyPr/>
                    <a:lstStyle/>
                    <a:p>
                      <a:pPr algn="l"/>
                      <a:r>
                        <a:rPr kumimoji="0" lang="en-US" sz="1600" b="0" kern="1200" dirty="0">
                          <a:solidFill>
                            <a:schemeClr val="tx1"/>
                          </a:solidFill>
                          <a:effectLst/>
                          <a:latin typeface="Arial Narrow" pitchFamily="34" charset="0"/>
                          <a:ea typeface="+mn-ea"/>
                          <a:cs typeface="Calibri" pitchFamily="34" charset="0"/>
                        </a:rPr>
                        <a:t>Espresso </a:t>
                      </a:r>
                      <a:endParaRPr kumimoji="0" lang="hr-HR" sz="1600" b="0" kern="1200" dirty="0">
                        <a:solidFill>
                          <a:schemeClr val="tx1"/>
                        </a:solidFill>
                        <a:effectLst/>
                        <a:latin typeface="Arial Narrow" pitchFamily="34" charset="0"/>
                        <a:ea typeface="+mn-ea"/>
                        <a:cs typeface="Calibri" pitchFamily="34" charset="0"/>
                      </a:endParaRPr>
                    </a:p>
                    <a:p>
                      <a:pPr algn="l"/>
                      <a:r>
                        <a:rPr kumimoji="0" lang="en-US" sz="1600" b="0" i="1" kern="1200" dirty="0">
                          <a:solidFill>
                            <a:schemeClr val="tx1"/>
                          </a:solidFill>
                          <a:effectLst/>
                          <a:latin typeface="Arial Narrow" pitchFamily="34" charset="0"/>
                          <a:ea typeface="+mn-ea"/>
                          <a:cs typeface="Calibri" pitchFamily="34" charset="0"/>
                        </a:rPr>
                        <a:t>(for café’s)</a:t>
                      </a:r>
                      <a:endParaRPr lang="hr-HR" sz="1600" b="0" i="1" dirty="0">
                        <a:latin typeface="Arial Narrow"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100% Arabica or Arabica and Robusta blend</a:t>
                      </a:r>
                      <a:endParaRPr kumimoji="0" lang="hr-HR" sz="14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6233">
                <a:tc rowSpan="5">
                  <a:txBody>
                    <a:bodyPr/>
                    <a:lstStyle/>
                    <a:p>
                      <a:pPr algn="ctr"/>
                      <a:r>
                        <a:rPr lang="hr-HR" sz="1600" b="1" i="0" dirty="0">
                          <a:latin typeface="Arial Narrow" pitchFamily="34" charset="0"/>
                          <a:cs typeface="Calibri" pitchFamily="34" charset="0"/>
                        </a:rPr>
                        <a:t>ROASTED, GROUND COFFEE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1600" b="0" kern="1200" dirty="0">
                          <a:solidFill>
                            <a:schemeClr val="tx1"/>
                          </a:solidFill>
                          <a:effectLst/>
                          <a:latin typeface="Arial Narrow" pitchFamily="34" charset="0"/>
                          <a:ea typeface="+mn-ea"/>
                          <a:cs typeface="Calibri" pitchFamily="34" charset="0"/>
                        </a:rPr>
                        <a:t>Traditionally roasted coffee </a:t>
                      </a:r>
                      <a:r>
                        <a:rPr kumimoji="0" lang="en-US" sz="1600" b="0" i="1" kern="1200" dirty="0">
                          <a:solidFill>
                            <a:schemeClr val="tx1"/>
                          </a:solidFill>
                          <a:effectLst/>
                          <a:latin typeface="Arial Narrow" pitchFamily="34" charset="0"/>
                          <a:ea typeface="+mn-ea"/>
                          <a:cs typeface="Calibri" pitchFamily="34" charset="0"/>
                        </a:rPr>
                        <a:t>(for households)</a:t>
                      </a:r>
                      <a:endParaRPr kumimoji="0" lang="hr-HR" sz="16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Arabica and Robusta blend / finely ground </a:t>
                      </a:r>
                      <a:endParaRPr kumimoji="0" lang="hr-HR" sz="14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233">
                <a:tc vMerge="1">
                  <a:txBody>
                    <a:bodyPr/>
                    <a:lstStyle/>
                    <a:p>
                      <a:pPr algn="ctr"/>
                      <a:endParaRPr lang="hr-HR" sz="2000" b="1" i="0"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0" lang="en-US" sz="1600" b="0" kern="1200" noProof="0" dirty="0">
                          <a:solidFill>
                            <a:schemeClr val="tx1"/>
                          </a:solidFill>
                          <a:effectLst/>
                          <a:latin typeface="Arial Narrow" pitchFamily="34" charset="0"/>
                          <a:ea typeface="+mn-ea"/>
                          <a:cs typeface="Calibri" pitchFamily="34" charset="0"/>
                        </a:rPr>
                        <a:t>Turkish coffee blend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Arabica and Robusta blend / finely ground </a:t>
                      </a:r>
                      <a:endParaRPr kumimoji="0" lang="en-US" sz="1400" b="0" i="1" kern="1200" noProof="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6233">
                <a:tc vMerge="1">
                  <a:txBody>
                    <a:bodyPr/>
                    <a:lstStyle/>
                    <a:p>
                      <a:pPr algn="ctr"/>
                      <a:endParaRPr lang="hr-HR" sz="2000" b="1" i="0"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0" lang="en-US" sz="1600" b="0" kern="1200" dirty="0">
                          <a:solidFill>
                            <a:schemeClr val="tx1"/>
                          </a:solidFill>
                          <a:effectLst/>
                          <a:latin typeface="Arial Narrow" pitchFamily="34" charset="0"/>
                          <a:ea typeface="+mn-ea"/>
                          <a:cs typeface="Calibri" pitchFamily="34" charset="0"/>
                        </a:rPr>
                        <a:t>Filter coffee</a:t>
                      </a:r>
                      <a:endParaRPr kumimoji="0" lang="hr-HR" sz="1600" b="0"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100% Arabica or Arabica and Robusta blend / </a:t>
                      </a:r>
                      <a:endParaRPr kumimoji="0" lang="hr-HR" sz="1400" b="0" i="1" kern="1200" dirty="0">
                        <a:solidFill>
                          <a:schemeClr val="tx1"/>
                        </a:solidFill>
                        <a:effectLst/>
                        <a:latin typeface="Arial Narrow" pitchFamily="34" charset="0"/>
                        <a:ea typeface="+mn-ea"/>
                        <a:cs typeface="Calibri" pitchFamily="34" charset="0"/>
                      </a:endParaRPr>
                    </a:p>
                    <a:p>
                      <a:pPr algn="l"/>
                      <a:r>
                        <a:rPr kumimoji="0" lang="en-US" sz="1400" b="0" i="1" kern="1200" dirty="0">
                          <a:solidFill>
                            <a:schemeClr val="tx1"/>
                          </a:solidFill>
                          <a:effectLst/>
                          <a:latin typeface="Arial Narrow" pitchFamily="34" charset="0"/>
                          <a:ea typeface="+mn-ea"/>
                          <a:cs typeface="Calibri" pitchFamily="34" charset="0"/>
                        </a:rPr>
                        <a:t>finely or coarsely ground</a:t>
                      </a:r>
                      <a:endParaRPr kumimoji="0" lang="hr-HR" sz="14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4272">
                <a:tc vMerge="1">
                  <a:txBody>
                    <a:bodyPr/>
                    <a:lstStyle/>
                    <a:p>
                      <a:pPr algn="ctr"/>
                      <a:endParaRPr lang="hr-HR" sz="2000" b="1" i="0"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0" lang="en-US" sz="1600" b="0" kern="1200" dirty="0">
                          <a:solidFill>
                            <a:schemeClr val="tx1"/>
                          </a:solidFill>
                          <a:effectLst/>
                          <a:latin typeface="Arial Narrow" pitchFamily="34" charset="0"/>
                          <a:ea typeface="+mn-ea"/>
                          <a:cs typeface="Calibri" pitchFamily="34" charset="0"/>
                        </a:rPr>
                        <a:t>Espresso</a:t>
                      </a:r>
                      <a:endParaRPr kumimoji="0" lang="hr-HR" sz="1600" b="0"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100% Arabica or Arabica and Robusta blend / </a:t>
                      </a:r>
                      <a:endParaRPr kumimoji="0" lang="hr-HR" sz="1400" b="0" i="1" kern="1200" dirty="0">
                        <a:solidFill>
                          <a:schemeClr val="tx1"/>
                        </a:solidFill>
                        <a:effectLst/>
                        <a:latin typeface="Arial Narrow" pitchFamily="34" charset="0"/>
                        <a:ea typeface="+mn-ea"/>
                        <a:cs typeface="Calibri" pitchFamily="34" charset="0"/>
                      </a:endParaRPr>
                    </a:p>
                    <a:p>
                      <a:pPr algn="l"/>
                      <a:r>
                        <a:rPr kumimoji="0" lang="en-US" sz="1400" b="0" i="1" kern="1200" dirty="0">
                          <a:solidFill>
                            <a:schemeClr val="tx1"/>
                          </a:solidFill>
                          <a:effectLst/>
                          <a:latin typeface="Arial Narrow" pitchFamily="34" charset="0"/>
                          <a:ea typeface="+mn-ea"/>
                          <a:cs typeface="Calibri" pitchFamily="34" charset="0"/>
                        </a:rPr>
                        <a:t>finely or coarsely ground</a:t>
                      </a:r>
                      <a:endParaRPr kumimoji="0" lang="hr-HR" sz="1400" b="0" i="1" kern="1200" dirty="0">
                        <a:solidFill>
                          <a:schemeClr val="tx1"/>
                        </a:solidFill>
                        <a:effectLst/>
                        <a:latin typeface="Arial Narrow"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4272">
                <a:tc vMerge="1">
                  <a:txBody>
                    <a:bodyPr/>
                    <a:lstStyle/>
                    <a:p>
                      <a:pPr algn="ctr"/>
                      <a:endParaRPr lang="hr-HR" sz="1600" b="1" i="0" dirty="0">
                        <a:latin typeface="Arial Narrow"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0" lang="en-GB" sz="1600" b="0" kern="1200" noProof="0" dirty="0">
                          <a:solidFill>
                            <a:schemeClr val="tx1"/>
                          </a:solidFill>
                          <a:effectLst/>
                          <a:latin typeface="Arial Narrow" pitchFamily="34" charset="0"/>
                          <a:ea typeface="+mn-ea"/>
                          <a:cs typeface="Calibri" pitchFamily="34" charset="0"/>
                        </a:rPr>
                        <a:t>Micro – ground coffee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0" i="1" kern="1200" dirty="0">
                          <a:solidFill>
                            <a:schemeClr val="tx1"/>
                          </a:solidFill>
                          <a:effectLst/>
                          <a:latin typeface="Arial Narrow" pitchFamily="34" charset="0"/>
                          <a:ea typeface="+mn-ea"/>
                          <a:cs typeface="Calibri" pitchFamily="34" charset="0"/>
                        </a:rPr>
                        <a:t>New and innovative type of coffee grinding technology which insures that the roasted coffee beans are ground into an ultra fine powder under 100 microns of particle size. This insures that the coffee can be prepared only by poring over with hot water in a cup and does not require boiling on the stove like traditionally roasted and ground coffee.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084793"/>
                  </a:ext>
                </a:extLst>
              </a:tr>
            </a:tbl>
          </a:graphicData>
        </a:graphic>
      </p:graphicFrame>
      <p:sp>
        <p:nvSpPr>
          <p:cNvPr id="4" name="Naslov 1"/>
          <p:cNvSpPr txBox="1">
            <a:spLocks noGrp="1"/>
          </p:cNvSpPr>
          <p:nvPr>
            <p:ph type="title"/>
          </p:nvPr>
        </p:nvSpPr>
        <p:spPr>
          <a:xfrm>
            <a:off x="0" y="44624"/>
            <a:ext cx="9144000" cy="864096"/>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hr-HR" sz="48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Roasted coffee</a:t>
            </a:r>
            <a:r>
              <a:rPr lang="hr-HR" sz="4000" i="1" dirty="0">
                <a:solidFill>
                  <a:schemeClr val="tx1"/>
                </a:solidFill>
                <a:latin typeface="Calibri" pitchFamily="34" charset="0"/>
                <a:cs typeface="Calibri" pitchFamily="34" charset="0"/>
              </a:rPr>
              <a:t> (</a:t>
            </a:r>
            <a:r>
              <a:rPr lang="hr-HR" sz="4000" i="1" dirty="0" err="1">
                <a:solidFill>
                  <a:schemeClr val="tx1"/>
                </a:solidFill>
                <a:latin typeface="Calibri" pitchFamily="34" charset="0"/>
                <a:cs typeface="Calibri" pitchFamily="34" charset="0"/>
              </a:rPr>
              <a:t>beans</a:t>
            </a:r>
            <a:r>
              <a:rPr lang="hr-HR" sz="4000" i="1" dirty="0">
                <a:solidFill>
                  <a:schemeClr val="tx1"/>
                </a:solidFill>
                <a:latin typeface="Calibri" pitchFamily="34" charset="0"/>
                <a:cs typeface="Calibri" pitchFamily="34" charset="0"/>
              </a:rPr>
              <a:t>, </a:t>
            </a:r>
            <a:r>
              <a:rPr lang="hr-HR" sz="4000" i="1" dirty="0" err="1">
                <a:solidFill>
                  <a:schemeClr val="tx1"/>
                </a:solidFill>
                <a:latin typeface="Calibri" pitchFamily="34" charset="0"/>
                <a:cs typeface="Calibri" pitchFamily="34" charset="0"/>
              </a:rPr>
              <a:t>ground</a:t>
            </a:r>
            <a:r>
              <a:rPr lang="hr-HR" sz="4000" i="1" dirty="0">
                <a:solidFill>
                  <a:schemeClr val="tx1"/>
                </a:solidFill>
                <a:latin typeface="Calibri" pitchFamily="34" charset="0"/>
                <a:cs typeface="Calibri" pitchFamily="34" charset="0"/>
              </a:rPr>
              <a:t>)</a:t>
            </a:r>
            <a:endParaRPr lang="en-US" sz="4000" i="1" dirty="0">
              <a:solidFill>
                <a:schemeClr val="tx1"/>
              </a:solidFill>
              <a:latin typeface="Calibri" pitchFamily="34" charset="0"/>
              <a:cs typeface="Calibri" pitchFamily="34" charset="0"/>
            </a:endParaRPr>
          </a:p>
        </p:txBody>
      </p:sp>
      <p:pic>
        <p:nvPicPr>
          <p:cNvPr id="16" name="Slika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6" name="Zaobljeni pravokutnik 5"/>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7" name="Akcijski gumb: Informacije 6">
            <a:hlinkClick r:id="" action="ppaction://hlinkshowjump?jump=nextslide" highlightClick="1"/>
          </p:cNvPr>
          <p:cNvSpPr/>
          <p:nvPr/>
        </p:nvSpPr>
        <p:spPr>
          <a:xfrm>
            <a:off x="166192" y="270821"/>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68561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0"/>
            <a:ext cx="9144000" cy="908720"/>
          </a:xfrm>
        </p:spPr>
        <p:txBody>
          <a:bodyPr>
            <a:normAutofit/>
          </a:bodyPr>
          <a:lstStyle/>
          <a:p>
            <a:r>
              <a:rPr lang="hr-HR" sz="4000" i="1"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Roasted coffee</a:t>
            </a:r>
            <a:r>
              <a:rPr lang="hr-HR" sz="4000" i="1" dirty="0">
                <a:solidFill>
                  <a:schemeClr val="tx1"/>
                </a:solidFill>
                <a:latin typeface="Calibri" pitchFamily="34" charset="0"/>
                <a:cs typeface="Calibri" pitchFamily="34" charset="0"/>
              </a:rPr>
              <a:t> (</a:t>
            </a:r>
            <a:r>
              <a:rPr lang="hr-HR" sz="4000" i="1" dirty="0" err="1">
                <a:solidFill>
                  <a:schemeClr val="tx1"/>
                </a:solidFill>
                <a:latin typeface="Calibri" pitchFamily="34" charset="0"/>
                <a:cs typeface="Calibri" pitchFamily="34" charset="0"/>
              </a:rPr>
              <a:t>beans</a:t>
            </a:r>
            <a:r>
              <a:rPr lang="hr-HR" sz="4000" i="1" dirty="0">
                <a:solidFill>
                  <a:schemeClr val="tx1"/>
                </a:solidFill>
                <a:latin typeface="Calibri" pitchFamily="34" charset="0"/>
                <a:cs typeface="Calibri" pitchFamily="34" charset="0"/>
              </a:rPr>
              <a:t>, </a:t>
            </a:r>
            <a:r>
              <a:rPr lang="hr-HR" sz="4000" i="1" dirty="0" err="1">
                <a:solidFill>
                  <a:schemeClr val="tx1"/>
                </a:solidFill>
                <a:latin typeface="Calibri" pitchFamily="34" charset="0"/>
                <a:cs typeface="Calibri" pitchFamily="34" charset="0"/>
              </a:rPr>
              <a:t>ground</a:t>
            </a:r>
            <a:r>
              <a:rPr lang="hr-HR" sz="4000" i="1" dirty="0">
                <a:solidFill>
                  <a:schemeClr val="tx1"/>
                </a:solidFill>
                <a:latin typeface="Calibri" pitchFamily="34" charset="0"/>
                <a:cs typeface="Calibri" pitchFamily="34" charset="0"/>
              </a:rPr>
              <a:t>)</a:t>
            </a:r>
            <a:endParaRPr lang="en-US" sz="4000" dirty="0"/>
          </a:p>
        </p:txBody>
      </p:sp>
      <p:graphicFrame>
        <p:nvGraphicFramePr>
          <p:cNvPr id="6" name="Tablica 5"/>
          <p:cNvGraphicFramePr>
            <a:graphicFrameLocks noGrp="1"/>
          </p:cNvGraphicFramePr>
          <p:nvPr>
            <p:extLst>
              <p:ext uri="{D42A27DB-BD31-4B8C-83A1-F6EECF244321}">
                <p14:modId xmlns:p14="http://schemas.microsoft.com/office/powerpoint/2010/main" val="1077125703"/>
              </p:ext>
            </p:extLst>
          </p:nvPr>
        </p:nvGraphicFramePr>
        <p:xfrm>
          <a:off x="179512" y="1697192"/>
          <a:ext cx="8640960" cy="3520080"/>
        </p:xfrm>
        <a:graphic>
          <a:graphicData uri="http://schemas.openxmlformats.org/drawingml/2006/table">
            <a:tbl>
              <a:tblPr firstRow="1" bandRow="1">
                <a:tableStyleId>{D7AC3CCA-C797-4891-BE02-D94E43425B78}</a:tableStyleId>
              </a:tblPr>
              <a:tblGrid>
                <a:gridCol w="19442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690688">
                  <a:extLst>
                    <a:ext uri="{9D8B030D-6E8A-4147-A177-3AD203B41FA5}">
                      <a16:colId xmlns:a16="http://schemas.microsoft.com/office/drawing/2014/main" val="20002"/>
                    </a:ext>
                  </a:extLst>
                </a:gridCol>
                <a:gridCol w="1087609">
                  <a:extLst>
                    <a:ext uri="{9D8B030D-6E8A-4147-A177-3AD203B41FA5}">
                      <a16:colId xmlns:a16="http://schemas.microsoft.com/office/drawing/2014/main" val="20003"/>
                    </a:ext>
                  </a:extLst>
                </a:gridCol>
                <a:gridCol w="679756">
                  <a:extLst>
                    <a:ext uri="{9D8B030D-6E8A-4147-A177-3AD203B41FA5}">
                      <a16:colId xmlns:a16="http://schemas.microsoft.com/office/drawing/2014/main" val="20004"/>
                    </a:ext>
                  </a:extLst>
                </a:gridCol>
                <a:gridCol w="679756">
                  <a:extLst>
                    <a:ext uri="{9D8B030D-6E8A-4147-A177-3AD203B41FA5}">
                      <a16:colId xmlns:a16="http://schemas.microsoft.com/office/drawing/2014/main" val="20005"/>
                    </a:ext>
                  </a:extLst>
                </a:gridCol>
                <a:gridCol w="475829">
                  <a:extLst>
                    <a:ext uri="{9D8B030D-6E8A-4147-A177-3AD203B41FA5}">
                      <a16:colId xmlns:a16="http://schemas.microsoft.com/office/drawing/2014/main" val="20006"/>
                    </a:ext>
                  </a:extLst>
                </a:gridCol>
                <a:gridCol w="1066882">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tblGrid>
              <a:tr h="288000">
                <a:tc rowSpan="2">
                  <a:txBody>
                    <a:bodyPr/>
                    <a:lstStyle/>
                    <a:p>
                      <a:pPr algn="ctr"/>
                      <a:endParaRPr lang="en-US" noProof="0" dirty="0">
                        <a:latin typeface="Arial Narrow"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b="0" noProof="0" dirty="0">
                          <a:latin typeface="Arial Narrow" pitchFamily="34" charset="0"/>
                        </a:rPr>
                        <a:t>Primary packaging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a:latin typeface="Arial Narrow" pitchFamily="34" charset="0"/>
                        </a:rPr>
                        <a:t>Secondary packaging</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Narrow" pitchFamily="34" charset="0"/>
                      </a:endParaRPr>
                    </a:p>
                  </a:txBody>
                  <a:tcPr anchor="ctr">
                    <a:solidFill>
                      <a:schemeClr val="bg1">
                        <a:lumMod val="95000"/>
                      </a:schemeClr>
                    </a:solidFill>
                  </a:tcPr>
                </a:tc>
                <a:tc gridSpan="2">
                  <a:txBody>
                    <a:bodyPr/>
                    <a:lstStyle/>
                    <a:p>
                      <a:pPr algn="ctr"/>
                      <a:r>
                        <a:rPr lang="en-US" sz="1200" b="0" noProof="0" dirty="0">
                          <a:latin typeface="Arial Narrow" pitchFamily="34" charset="0"/>
                        </a:rPr>
                        <a:t>Transport packaging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solidFill>
                      <a:schemeClr val="bg1">
                        <a:lumMod val="95000"/>
                      </a:schemeClr>
                    </a:solidFill>
                  </a:tcPr>
                </a:tc>
                <a:tc gridSpan="3">
                  <a:txBody>
                    <a:bodyPr/>
                    <a:lstStyle/>
                    <a:p>
                      <a:pPr algn="ctr"/>
                      <a:r>
                        <a:rPr lang="en-US" sz="1200" b="0" noProof="0" dirty="0">
                          <a:latin typeface="Arial Narrow" pitchFamily="34" charset="0"/>
                        </a:rPr>
                        <a:t>Other packaging types</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0" noProof="0" dirty="0">
                        <a:latin typeface="Arial Narrow" pitchFamily="34" charset="0"/>
                      </a:endParaRPr>
                    </a:p>
                  </a:txBody>
                  <a:tcPr anchor="ctr">
                    <a:solidFill>
                      <a:schemeClr val="bg1">
                        <a:lumMod val="95000"/>
                      </a:schemeClr>
                    </a:solidFill>
                  </a:tcPr>
                </a:tc>
                <a:tc hMerge="1">
                  <a:txBody>
                    <a:bodyPr/>
                    <a:lstStyle/>
                    <a:p>
                      <a:pPr algn="ctr"/>
                      <a:endParaRPr lang="en-US" sz="1200" b="0" noProof="0" dirty="0">
                        <a:latin typeface="Arial Narrow" pitchFamily="34" charset="0"/>
                      </a:endParaRPr>
                    </a:p>
                  </a:txBody>
                  <a:tcPr anchor="ctr">
                    <a:solidFill>
                      <a:schemeClr val="bg1">
                        <a:lumMod val="95000"/>
                      </a:schemeClr>
                    </a:solidFill>
                  </a:tcPr>
                </a:tc>
                <a:extLst>
                  <a:ext uri="{0D108BD9-81ED-4DB2-BD59-A6C34878D82A}">
                    <a16:rowId xmlns:a16="http://schemas.microsoft.com/office/drawing/2014/main" val="10000"/>
                  </a:ext>
                </a:extLst>
              </a:tr>
              <a:tr h="370840">
                <a:tc vMerge="1">
                  <a:txBody>
                    <a:bodyPr/>
                    <a:lstStyle/>
                    <a:p>
                      <a:pPr algn="ctr"/>
                      <a:endParaRPr lang="en-US" noProof="0" dirty="0">
                        <a:latin typeface="Arial Narrow" pitchFamily="34" charset="0"/>
                      </a:endParaRPr>
                    </a:p>
                  </a:txBody>
                  <a:tcPr anchor="ctr"/>
                </a:tc>
                <a:tc vMerge="1">
                  <a:txBody>
                    <a:bodyPr/>
                    <a:lstStyle/>
                    <a:p>
                      <a:endParaRPr lang="en-US" sz="1200" b="0" noProof="0" dirty="0">
                        <a:latin typeface="Arial Narrow" pitchFamily="34" charset="0"/>
                      </a:endParaRPr>
                    </a:p>
                  </a:txBody>
                  <a:tcPr anchor="ctr"/>
                </a:tc>
                <a:tc>
                  <a:txBody>
                    <a:bodyPr/>
                    <a:lstStyle/>
                    <a:p>
                      <a:pPr algn="ctr"/>
                      <a:r>
                        <a:rPr lang="en-US" sz="1200" b="0" noProof="0" dirty="0">
                          <a:latin typeface="Arial Narrow" pitchFamily="34" charset="0"/>
                        </a:rPr>
                        <a:t>Net 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Packaging</a:t>
                      </a:r>
                      <a:r>
                        <a:rPr lang="en-US" sz="1200" b="0" baseline="0" noProof="0" dirty="0">
                          <a:latin typeface="Arial Narrow" pitchFamily="34" charset="0"/>
                        </a:rPr>
                        <a:t> type</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carton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Units per </a:t>
                      </a:r>
                    </a:p>
                    <a:p>
                      <a:pPr algn="ctr"/>
                      <a:r>
                        <a:rPr lang="en-US" sz="1200" b="0" noProof="0" dirty="0">
                          <a:latin typeface="Arial Narrow" pitchFamily="34" charset="0"/>
                        </a:rPr>
                        <a:t>pallet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SRP*</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Zipper </a:t>
                      </a:r>
                      <a:endParaRPr lang="hr-HR" sz="1200" b="0" noProof="0" dirty="0">
                        <a:latin typeface="Arial Narrow" pitchFamily="34" charset="0"/>
                      </a:endParaRPr>
                    </a:p>
                    <a:p>
                      <a:pPr algn="ctr"/>
                      <a:r>
                        <a:rPr lang="en-US" sz="1200" b="0" noProof="0" dirty="0">
                          <a:latin typeface="Arial Narrow" pitchFamily="34" charset="0"/>
                        </a:rPr>
                        <a:t>(open / close</a:t>
                      </a:r>
                      <a:r>
                        <a:rPr lang="hr-HR" sz="1200" b="0" noProof="0" dirty="0">
                          <a:latin typeface="Arial Narrow" pitchFamily="34" charset="0"/>
                        </a:rPr>
                        <a:t>)</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0" noProof="0" dirty="0">
                          <a:latin typeface="Arial Narrow" pitchFamily="34" charset="0"/>
                        </a:rPr>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00">
                <a:tc rowSpan="6">
                  <a:txBody>
                    <a:bodyPr/>
                    <a:lstStyle/>
                    <a:p>
                      <a:pPr marL="0" algn="ctr" rtl="0" eaLnBrk="1" latinLnBrk="0" hangingPunct="1"/>
                      <a:r>
                        <a:rPr kumimoji="0" lang="hr-HR" b="1" kern="1200" noProof="0" dirty="0">
                          <a:solidFill>
                            <a:schemeClr val="dk1"/>
                          </a:solidFill>
                          <a:latin typeface="Arial Narrow" pitchFamily="34" charset="0"/>
                          <a:ea typeface="+mn-ea"/>
                          <a:cs typeface="+mn-cs"/>
                        </a:rPr>
                        <a:t>ROASTED, GROUND COFFEE</a:t>
                      </a:r>
                      <a:endParaRPr kumimoji="0" lang="hr-HR" b="1" kern="1200" dirty="0">
                        <a:solidFill>
                          <a:schemeClr val="dk1"/>
                        </a:solidFill>
                        <a:latin typeface="Arial Narrow"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hr-HR" sz="1200" b="0" noProof="0" dirty="0">
                          <a:latin typeface="Arial Narrow" pitchFamily="34" charset="0"/>
                        </a:rPr>
                        <a:t>100 g</a:t>
                      </a:r>
                      <a:r>
                        <a:rPr lang="hr-HR" sz="1200" b="0" baseline="0" noProof="0" dirty="0">
                          <a:latin typeface="Arial Narrow" pitchFamily="34" charset="0"/>
                        </a:rPr>
                        <a:t> </a:t>
                      </a:r>
                      <a:r>
                        <a:rPr lang="en-US" sz="1200" b="0" baseline="0" noProof="0" dirty="0">
                          <a:latin typeface="Arial Narrow" pitchFamily="34" charset="0"/>
                        </a:rPr>
                        <a:t>bag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50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4.500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Wingdings" pitchFamily="2" charset="2"/>
                        <a:buChar char="ü"/>
                      </a:pPr>
                      <a:r>
                        <a:rPr lang="hr-HR" sz="1200" b="0" baseline="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000">
                <a:tc vMerge="1">
                  <a:txBody>
                    <a:bodyPr/>
                    <a:lstStyle/>
                    <a:p>
                      <a:endParaRPr lang="hr-HR"/>
                    </a:p>
                  </a:txBody>
                  <a:tcPr/>
                </a:tc>
                <a:tc>
                  <a:txBody>
                    <a:bodyPr/>
                    <a:lstStyle/>
                    <a:p>
                      <a:pPr algn="ctr"/>
                      <a:r>
                        <a:rPr lang="hr-HR" sz="1200" b="0" noProof="0" dirty="0">
                          <a:latin typeface="Arial Narrow" pitchFamily="34" charset="0"/>
                        </a:rPr>
                        <a:t>200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4.000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00">
                <a:tc vMerge="1">
                  <a:txBody>
                    <a:bodyPr/>
                    <a:lstStyle/>
                    <a:p>
                      <a:endParaRPr lang="hr-HR"/>
                    </a:p>
                  </a:txBody>
                  <a:tcPr/>
                </a:tc>
                <a:tc>
                  <a:txBody>
                    <a:bodyPr/>
                    <a:lstStyle/>
                    <a:p>
                      <a:pPr algn="ctr"/>
                      <a:r>
                        <a:rPr lang="hr-HR" sz="1200" b="0" noProof="0" dirty="0">
                          <a:latin typeface="Arial Narrow" pitchFamily="34" charset="0"/>
                        </a:rPr>
                        <a:t>250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200" b="0" noProof="0" dirty="0">
                          <a:latin typeface="Arial Narrow" pitchFamily="34" charset="0"/>
                        </a:rPr>
                        <a:t>X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000">
                <a:tc vMerge="1">
                  <a:txBody>
                    <a:bodyPr/>
                    <a:lstStyle/>
                    <a:p>
                      <a:endParaRPr lang="hr-HR"/>
                    </a:p>
                  </a:txBody>
                  <a:tcPr/>
                </a:tc>
                <a:tc>
                  <a:txBody>
                    <a:bodyPr/>
                    <a:lstStyle/>
                    <a:p>
                      <a:pPr algn="ctr"/>
                      <a:r>
                        <a:rPr lang="hr-HR" sz="1200" b="0" noProof="0" dirty="0">
                          <a:latin typeface="Arial Narrow" pitchFamily="34" charset="0"/>
                        </a:rPr>
                        <a:t>400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4.000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900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200" b="0" noProof="0" dirty="0">
                          <a:latin typeface="Arial Narrow" pitchFamily="34" charset="0"/>
                        </a:rPr>
                        <a:t>X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8000">
                <a:tc vMerge="1">
                  <a:txBody>
                    <a:bodyPr/>
                    <a:lstStyle/>
                    <a:p>
                      <a:endParaRPr lang="hr-HR"/>
                    </a:p>
                  </a:txBody>
                  <a:tcPr/>
                </a:tc>
                <a:tc>
                  <a:txBody>
                    <a:bodyPr/>
                    <a:lstStyle/>
                    <a:p>
                      <a:pPr algn="ctr"/>
                      <a:r>
                        <a:rPr lang="hr-HR" sz="1200" b="0" noProof="0" dirty="0">
                          <a:latin typeface="Arial Narrow" pitchFamily="34" charset="0"/>
                        </a:rPr>
                        <a:t>500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900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buFont typeface="Wingdings"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itchFamily="2" charset="2"/>
                        <a:buNone/>
                      </a:pPr>
                      <a:r>
                        <a:rPr lang="hr-HR" sz="1200" b="0" noProof="0" dirty="0">
                          <a:latin typeface="Arial Narrow" pitchFamily="34" charset="0"/>
                        </a:rPr>
                        <a:t>X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8000">
                <a:tc vMerge="1">
                  <a:txBody>
                    <a:bodyPr/>
                    <a:lstStyle/>
                    <a:p>
                      <a:pPr algn="ctr"/>
                      <a:endParaRPr lang="hr-HR" b="1" noProof="0" dirty="0">
                        <a:latin typeface="Arial Narrow" pitchFamily="34" charset="0"/>
                      </a:endParaRPr>
                    </a:p>
                  </a:txBody>
                  <a:tcPr anchor="ctr">
                    <a:solidFill>
                      <a:schemeClr val="bg1"/>
                    </a:solidFill>
                  </a:tcPr>
                </a:tc>
                <a:tc>
                  <a:txBody>
                    <a:bodyPr/>
                    <a:lstStyle/>
                    <a:p>
                      <a:pPr algn="ctr"/>
                      <a:r>
                        <a:rPr lang="en-US" sz="1200" b="0" noProof="0" dirty="0">
                          <a:latin typeface="Arial Narrow" pitchFamily="34" charset="0"/>
                        </a:rPr>
                        <a:t>Industry</a:t>
                      </a:r>
                      <a:r>
                        <a:rPr lang="en-US" sz="1200" b="0" baseline="0" noProof="0" dirty="0">
                          <a:latin typeface="Arial Narrow" pitchFamily="34" charset="0"/>
                        </a:rPr>
                        <a:t> packaging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hr-HR" sz="1200" b="0" noProof="0" dirty="0">
                          <a:latin typeface="Arial Narrow" pitchFamily="34" charset="0"/>
                        </a:rPr>
                        <a:t>25 kg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Bulk</a:t>
                      </a:r>
                      <a:r>
                        <a:rPr lang="hr-HR" sz="1100" b="0" baseline="0" noProof="0" dirty="0">
                          <a:latin typeface="Arial Narrow" pitchFamily="34" charset="0"/>
                        </a:rPr>
                        <a:t> </a:t>
                      </a:r>
                      <a:r>
                        <a:rPr lang="en-US" sz="1100" b="0" noProof="0" dirty="0">
                          <a:latin typeface="Arial Narrow" pitchFamily="34" charset="0"/>
                        </a:rPr>
                        <a:t>carton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12</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X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8000">
                <a:tc rowSpan="3">
                  <a:txBody>
                    <a:bodyPr/>
                    <a:lstStyle/>
                    <a:p>
                      <a:pPr marL="0" algn="ctr" rtl="0" eaLnBrk="1" latinLnBrk="0" hangingPunct="1"/>
                      <a:r>
                        <a:rPr kumimoji="0" lang="hr-HR" b="1" kern="1200" noProof="0" dirty="0">
                          <a:solidFill>
                            <a:schemeClr val="dk1"/>
                          </a:solidFill>
                          <a:latin typeface="Arial Narrow" pitchFamily="34" charset="0"/>
                          <a:ea typeface="+mn-ea"/>
                          <a:cs typeface="+mn-cs"/>
                        </a:rPr>
                        <a:t>ROASTED COFFEE BEANS</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0" noProof="0" dirty="0">
                          <a:latin typeface="Arial Narrow" pitchFamily="34" charset="0"/>
                        </a:rPr>
                        <a:t>250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20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1.800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288000">
                <a:tc vMerge="1">
                  <a:txBody>
                    <a:bodyPr/>
                    <a:lstStyle/>
                    <a:p>
                      <a:pPr algn="ctr"/>
                      <a:endParaRPr lang="hr-HR" b="1" noProof="0" dirty="0">
                        <a:latin typeface="Arial Narrow"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0" noProof="0" dirty="0">
                          <a:latin typeface="Arial Narrow" pitchFamily="34" charset="0"/>
                        </a:rPr>
                        <a:t>500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hr-HR" sz="1200" b="0" noProof="0" dirty="0">
                          <a:latin typeface="Arial Narrow" pitchFamily="34" charset="0"/>
                        </a:rPr>
                        <a:t>5.000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10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900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88000">
                <a:tc vMerge="1">
                  <a:txBody>
                    <a:bodyPr/>
                    <a:lstStyle/>
                    <a:p>
                      <a:pPr algn="ctr"/>
                      <a:endParaRPr lang="hr-HR" b="1" noProof="0" dirty="0">
                        <a:latin typeface="Arial Narrow"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hr-HR" sz="1200" b="0" noProof="0" dirty="0">
                          <a:latin typeface="Arial Narrow" pitchFamily="34" charset="0"/>
                        </a:rPr>
                        <a:t>1.000 g </a:t>
                      </a:r>
                      <a:r>
                        <a:rPr lang="en-US" sz="1200" b="0" noProof="0" dirty="0">
                          <a:latin typeface="Arial Narrow" pitchFamily="34" charset="0"/>
                        </a:rPr>
                        <a:t>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hr-HR" sz="1200" b="0" noProof="0" dirty="0">
                          <a:latin typeface="Arial Narrow" pitchFamily="34" charset="0"/>
                        </a:rPr>
                        <a:t>6.000</a:t>
                      </a:r>
                      <a:r>
                        <a:rPr lang="hr-HR" sz="1200" b="0" baseline="0" noProof="0" dirty="0">
                          <a:latin typeface="Arial Narrow" pitchFamily="34" charset="0"/>
                        </a:rPr>
                        <a:t> g</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noProof="0" dirty="0">
                          <a:latin typeface="Arial Narrow" pitchFamily="34" charset="0"/>
                        </a:rPr>
                        <a:t>Carton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6</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540</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ctr">
                        <a:buFont typeface="Wingdings" panose="05000000000000000000" pitchFamily="2" charset="2"/>
                        <a:buChar char="ü"/>
                      </a:pPr>
                      <a:r>
                        <a:rPr lang="hr-HR" sz="1200" b="0" noProof="0" dirty="0">
                          <a:latin typeface="Arial Narrow" pitchFamily="34" charset="0"/>
                        </a:rPr>
                        <a:t> </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X</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1200" b="0" noProof="0" dirty="0">
                          <a:latin typeface="Arial Narrow" pitchFamily="34" charset="0"/>
                        </a:rPr>
                        <a:t>O</a:t>
                      </a:r>
                      <a:endParaRPr lang="en-US" sz="1200" b="0" noProof="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65090574"/>
              </p:ext>
            </p:extLst>
          </p:nvPr>
        </p:nvGraphicFramePr>
        <p:xfrm>
          <a:off x="5220072" y="5483696"/>
          <a:ext cx="3600400" cy="609600"/>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tblGrid>
              <a:tr h="288000">
                <a:tc>
                  <a:txBody>
                    <a:bodyPr/>
                    <a:lstStyle/>
                    <a:p>
                      <a:pPr marL="285750" indent="-285750" algn="l">
                        <a:buFont typeface="Wingdings" pitchFamily="2" charset="2"/>
                        <a:buChar char="ü"/>
                      </a:pPr>
                      <a:r>
                        <a:rPr lang="en-US" sz="1400" noProof="0" dirty="0">
                          <a:latin typeface="Arial Narrow" pitchFamily="34" charset="0"/>
                        </a:rPr>
                        <a:t>- available</a:t>
                      </a:r>
                      <a:r>
                        <a:rPr lang="hr-HR" sz="1400" noProof="0" dirty="0">
                          <a:latin typeface="Arial Narrow" pitchFamily="34" charset="0"/>
                        </a:rPr>
                        <a:t> ;</a:t>
                      </a:r>
                      <a:r>
                        <a:rPr lang="en-US" sz="1400" noProof="0" dirty="0">
                          <a:latin typeface="Arial Narrow" pitchFamily="34" charset="0"/>
                        </a:rPr>
                        <a:t> O – on request</a:t>
                      </a:r>
                      <a:r>
                        <a:rPr lang="hr-HR" sz="1400" noProof="0" dirty="0">
                          <a:latin typeface="Arial Narrow" pitchFamily="34" charset="0"/>
                        </a:rPr>
                        <a:t> ;</a:t>
                      </a:r>
                      <a:r>
                        <a:rPr lang="en-US" sz="1400" noProof="0" dirty="0">
                          <a:latin typeface="Arial Narrow" pitchFamily="34" charset="0"/>
                        </a:rPr>
                        <a:t> X – not available</a:t>
                      </a:r>
                    </a:p>
                  </a:txBody>
                  <a:tcPr anchor="ctr"/>
                </a:tc>
                <a:extLst>
                  <a:ext uri="{0D108BD9-81ED-4DB2-BD59-A6C34878D82A}">
                    <a16:rowId xmlns:a16="http://schemas.microsoft.com/office/drawing/2014/main" val="10000"/>
                  </a:ext>
                </a:extLst>
              </a:tr>
              <a:tr h="288000">
                <a:tc>
                  <a:txBody>
                    <a:bodyPr/>
                    <a:lstStyle/>
                    <a:p>
                      <a:pPr marL="0" indent="0" algn="l">
                        <a:buFont typeface="Wingdings" pitchFamily="2" charset="2"/>
                        <a:buNone/>
                      </a:pPr>
                      <a:r>
                        <a:rPr lang="en-US" sz="1400" noProof="0" dirty="0">
                          <a:latin typeface="Arial Narrow" pitchFamily="34" charset="0"/>
                        </a:rPr>
                        <a:t>* SRP (Shelf Ready Packaging)</a:t>
                      </a:r>
                    </a:p>
                  </a:txBody>
                  <a:tcPr anchor="ctr"/>
                </a:tc>
                <a:extLst>
                  <a:ext uri="{0D108BD9-81ED-4DB2-BD59-A6C34878D82A}">
                    <a16:rowId xmlns:a16="http://schemas.microsoft.com/office/drawing/2014/main" val="10001"/>
                  </a:ext>
                </a:extLst>
              </a:tr>
            </a:tbl>
          </a:graphicData>
        </a:graphic>
      </p:graphicFrame>
      <p:pic>
        <p:nvPicPr>
          <p:cNvPr id="13" name="Slik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7" name="Zaobljeni pravokutnik 6"/>
          <p:cNvSpPr/>
          <p:nvPr/>
        </p:nvSpPr>
        <p:spPr>
          <a:xfrm>
            <a:off x="107504" y="116632"/>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9" name="Akcijski gumb: Informacije 8">
            <a:hlinkClick r:id="" action="ppaction://hlinkshowjump?jump=nextslide" highlightClick="1"/>
          </p:cNvPr>
          <p:cNvSpPr/>
          <p:nvPr/>
        </p:nvSpPr>
        <p:spPr>
          <a:xfrm>
            <a:off x="179512" y="260648"/>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07727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Naslov 1"/>
          <p:cNvSpPr txBox="1">
            <a:spLocks/>
          </p:cNvSpPr>
          <p:nvPr/>
        </p:nvSpPr>
        <p:spPr>
          <a:xfrm>
            <a:off x="0" y="0"/>
            <a:ext cx="9144000" cy="899592"/>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r-HR" sz="4800" i="1" dirty="0">
                <a:solidFill>
                  <a:schemeClr val="tx1"/>
                </a:solidFill>
                <a:latin typeface="Calibri" pitchFamily="34" charset="0"/>
                <a:cs typeface="Calibri" pitchFamily="34" charset="0"/>
              </a:rPr>
              <a:t>Instant </a:t>
            </a:r>
            <a:r>
              <a:rPr lang="hr-HR" sz="4800" i="1" dirty="0" err="1">
                <a:solidFill>
                  <a:schemeClr val="tx1"/>
                </a:solidFill>
                <a:latin typeface="Calibri" pitchFamily="34" charset="0"/>
                <a:cs typeface="Calibri" pitchFamily="34" charset="0"/>
              </a:rPr>
              <a:t>Cappuccino</a:t>
            </a:r>
            <a:endParaRPr lang="en-US" sz="4800" i="1" dirty="0">
              <a:solidFill>
                <a:schemeClr val="tx1"/>
              </a:solidFill>
              <a:latin typeface="Calibri" pitchFamily="34" charset="0"/>
              <a:cs typeface="Calibri" pitchFamily="34" charset="0"/>
            </a:endParaRPr>
          </a:p>
        </p:txBody>
      </p:sp>
      <p:sp>
        <p:nvSpPr>
          <p:cNvPr id="3" name="Rezervirano mjesto sadržaja 2"/>
          <p:cNvSpPr>
            <a:spLocks noGrp="1"/>
          </p:cNvSpPr>
          <p:nvPr>
            <p:ph idx="1"/>
          </p:nvPr>
        </p:nvSpPr>
        <p:spPr>
          <a:xfrm>
            <a:off x="1619672" y="1196752"/>
            <a:ext cx="6197511" cy="2435912"/>
          </a:xfrm>
        </p:spPr>
        <p:txBody>
          <a:bodyPr>
            <a:noAutofit/>
          </a:bodyPr>
          <a:lstStyle/>
          <a:p>
            <a:pPr marL="109728" indent="0" algn="ctr">
              <a:spcBef>
                <a:spcPts val="0"/>
              </a:spcBef>
              <a:buNone/>
            </a:pP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Our cappuccino is made for true coffee connoisseurs. </a:t>
            </a:r>
          </a:p>
          <a:p>
            <a:pPr marL="109728" indent="0" algn="ctr">
              <a:spcBef>
                <a:spcPts val="0"/>
              </a:spcBef>
              <a:buNone/>
            </a:pPr>
            <a:r>
              <a:rPr lang="en-US"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rPr>
              <a:t>Full-bodied flavor combined with a discrete taste of coffee will make all your senses enjoy this delicious hot beverage.</a:t>
            </a:r>
          </a:p>
          <a:p>
            <a:pPr marL="109728" indent="0" algn="ctr">
              <a:spcBef>
                <a:spcPts val="0"/>
              </a:spcBef>
              <a:buNone/>
            </a:pPr>
            <a:endParaRPr lang="hr-HR" sz="2400" i="1" dirty="0">
              <a:ln w="18415" cmpd="sng">
                <a:solidFill>
                  <a:srgbClr val="FFFFFF"/>
                </a:solidFill>
                <a:prstDash val="solid"/>
              </a:ln>
              <a:solidFill>
                <a:srgbClr val="FFFFFF"/>
              </a:solidFill>
              <a:effectLst>
                <a:glow rad="63500">
                  <a:schemeClr val="tx1">
                    <a:alpha val="60000"/>
                  </a:schemeClr>
                </a:glow>
                <a:outerShdw blurRad="63500" dir="3600000" algn="tl" rotWithShape="0">
                  <a:srgbClr val="000000">
                    <a:alpha val="70000"/>
                  </a:srgbClr>
                </a:outerShdw>
              </a:effectLst>
              <a:latin typeface="Calibri" pitchFamily="34" charset="0"/>
              <a:cs typeface="Calibri" pitchFamily="34" charset="0"/>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5" y="6156628"/>
            <a:ext cx="1255719" cy="612000"/>
          </a:xfrm>
          <a:prstGeom prst="rect">
            <a:avLst/>
          </a:prstGeom>
          <a:ln>
            <a:noFill/>
          </a:ln>
          <a:effectLst>
            <a:outerShdw blurRad="292100" dist="139700" dir="2700000" algn="tl" rotWithShape="0">
              <a:srgbClr val="333333">
                <a:alpha val="65000"/>
              </a:srgbClr>
            </a:outerShdw>
          </a:effectLst>
        </p:spPr>
      </p:pic>
      <p:sp>
        <p:nvSpPr>
          <p:cNvPr id="5" name="Zaobljeni pravokutnik 4">
            <a:hlinkClick r:id="rId4" action="ppaction://hlinksldjump"/>
          </p:cNvPr>
          <p:cNvSpPr/>
          <p:nvPr/>
        </p:nvSpPr>
        <p:spPr>
          <a:xfrm>
            <a:off x="2699792" y="35010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Product details</a:t>
            </a:r>
          </a:p>
        </p:txBody>
      </p:sp>
      <p:sp>
        <p:nvSpPr>
          <p:cNvPr id="8" name="Zaobljeni pravokutnik 7">
            <a:hlinkClick r:id="rId5" action="ppaction://hlinksldjump"/>
          </p:cNvPr>
          <p:cNvSpPr/>
          <p:nvPr/>
        </p:nvSpPr>
        <p:spPr>
          <a:xfrm>
            <a:off x="4932040" y="3501008"/>
            <a:ext cx="1872208" cy="7834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r-HR" i="1" dirty="0"/>
              <a:t>  </a:t>
            </a:r>
            <a:r>
              <a:rPr lang="en-US" i="1" dirty="0"/>
              <a:t>Packaging </a:t>
            </a:r>
            <a:r>
              <a:rPr lang="hr-HR" i="1" dirty="0"/>
              <a:t>   </a:t>
            </a:r>
            <a:r>
              <a:rPr lang="en-US" i="1" dirty="0"/>
              <a:t>solutions</a:t>
            </a:r>
          </a:p>
        </p:txBody>
      </p:sp>
      <p:sp>
        <p:nvSpPr>
          <p:cNvPr id="6" name="Akcijski gumb: Informacije 5">
            <a:hlinkClick r:id="" action="ppaction://hlinkshowjump?jump=nextslide" highlightClick="1"/>
          </p:cNvPr>
          <p:cNvSpPr/>
          <p:nvPr/>
        </p:nvSpPr>
        <p:spPr>
          <a:xfrm>
            <a:off x="2758480" y="3655197"/>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sp>
        <p:nvSpPr>
          <p:cNvPr id="10" name="Akcijski gumb: Informacije 9">
            <a:hlinkClick r:id="" action="ppaction://hlinkshowjump?jump=nextslide" highlightClick="1"/>
          </p:cNvPr>
          <p:cNvSpPr/>
          <p:nvPr/>
        </p:nvSpPr>
        <p:spPr>
          <a:xfrm>
            <a:off x="5004048" y="3645024"/>
            <a:ext cx="288032" cy="504056"/>
          </a:xfrm>
          <a:prstGeom prst="actionButtonInformati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a:p>
        </p:txBody>
      </p:sp>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440" y="3892714"/>
            <a:ext cx="360000" cy="360000"/>
          </a:xfrm>
          <a:prstGeom prst="rect">
            <a:avLst/>
          </a:prstGeom>
        </p:spPr>
      </p:pic>
      <p:pic>
        <p:nvPicPr>
          <p:cNvPr id="12" name="Slika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48" y="3892714"/>
            <a:ext cx="360000" cy="360000"/>
          </a:xfrm>
          <a:prstGeom prst="rect">
            <a:avLst/>
          </a:prstGeom>
        </p:spPr>
      </p:pic>
    </p:spTree>
    <p:extLst>
      <p:ext uri="{BB962C8B-B14F-4D97-AF65-F5344CB8AC3E}">
        <p14:creationId xmlns:p14="http://schemas.microsoft.com/office/powerpoint/2010/main" val="692532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5072</TotalTime>
  <Words>4330</Words>
  <Application>Microsoft Office PowerPoint</Application>
  <PresentationFormat>Prikaz na zaslonu (4:3)</PresentationFormat>
  <Paragraphs>1405</Paragraphs>
  <Slides>39</Slides>
  <Notes>2</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39</vt:i4>
      </vt:variant>
    </vt:vector>
  </HeadingPairs>
  <TitlesOfParts>
    <vt:vector size="49" baseType="lpstr">
      <vt:lpstr>Arial Narrow</vt:lpstr>
      <vt:lpstr>Arial Rounded MT Bold</vt:lpstr>
      <vt:lpstr>Calibri</vt:lpstr>
      <vt:lpstr>Cooper Std Black</vt:lpstr>
      <vt:lpstr>Lucida Sans Unicode</vt:lpstr>
      <vt:lpstr>Verdana</vt:lpstr>
      <vt:lpstr>Wingdings</vt:lpstr>
      <vt:lpstr>Wingdings 2</vt:lpstr>
      <vt:lpstr>Wingdings 3</vt:lpstr>
      <vt:lpstr>Gomilanje</vt:lpstr>
      <vt:lpstr>COFFEE AND  INSTANT DRINKS</vt:lpstr>
      <vt:lpstr>About us</vt:lpstr>
      <vt:lpstr>PowerPoint prezentacija</vt:lpstr>
      <vt:lpstr>PowerPoint prezentacija</vt:lpstr>
      <vt:lpstr>PowerPoint prezentacija</vt:lpstr>
      <vt:lpstr>PowerPoint prezentacija</vt:lpstr>
      <vt:lpstr>                Roasted coffee (beans, ground)</vt:lpstr>
      <vt:lpstr>                   Roasted coffee (beans, ground)</vt:lpstr>
      <vt:lpstr>PowerPoint prezentacija</vt:lpstr>
      <vt:lpstr>                                 Instant Cappuccino</vt:lpstr>
      <vt:lpstr>                  Instant Cappuccino – Packaging</vt:lpstr>
      <vt:lpstr>PowerPoint prezentacija</vt:lpstr>
      <vt:lpstr> Instant Cappuccino for vending machines</vt:lpstr>
      <vt:lpstr>PowerPoint prezentacija</vt:lpstr>
      <vt:lpstr>                               Instant Coffee</vt:lpstr>
      <vt:lpstr>                        Instant coffee – Packaging</vt:lpstr>
      <vt:lpstr>PowerPoint prezentacija</vt:lpstr>
      <vt:lpstr>                     Instant coffee mixes</vt:lpstr>
      <vt:lpstr>                Instant coffee mix – Packaging</vt:lpstr>
      <vt:lpstr>PowerPoint prezentacija</vt:lpstr>
      <vt:lpstr>                   Functional instant coffee mixes</vt:lpstr>
      <vt:lpstr>PowerPoint prezentacija</vt:lpstr>
      <vt:lpstr>                           Instant coffee substitutes</vt:lpstr>
      <vt:lpstr>                         Instant coffee substitutes – Packaging</vt:lpstr>
      <vt:lpstr>PowerPoint prezentacija</vt:lpstr>
      <vt:lpstr>                   Instant cocoa and chocolate drinks</vt:lpstr>
      <vt:lpstr>                    Instant cocoa and chocolate drinks</vt:lpstr>
      <vt:lpstr>PowerPoint prezentacija</vt:lpstr>
      <vt:lpstr>                     Instant Ice Coffee – Packaging</vt:lpstr>
      <vt:lpstr>PowerPoint prezentacija</vt:lpstr>
      <vt:lpstr>                 Coffee Creamer – Packaging</vt:lpstr>
      <vt:lpstr>PowerPoint prezentacija</vt:lpstr>
      <vt:lpstr>                             Brown Demerara sugar</vt:lpstr>
      <vt:lpstr>PowerPoint prezentacija</vt:lpstr>
      <vt:lpstr>                                 Coffee and Tea extracts</vt:lpstr>
      <vt:lpstr>PowerPoint prezentacija</vt:lpstr>
      <vt:lpstr>                                     Instant bakery mixes</vt:lpstr>
      <vt:lpstr>                                      Instant bakery mixes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KAVA I INSTANT NAPITCI COFFEE AND COFFEE BASED INSTANT DRINKS</dc:title>
  <dc:creator>HP</dc:creator>
  <cp:lastModifiedBy>Goran Plehaček</cp:lastModifiedBy>
  <cp:revision>352</cp:revision>
  <dcterms:created xsi:type="dcterms:W3CDTF">2016-10-31T17:10:05Z</dcterms:created>
  <dcterms:modified xsi:type="dcterms:W3CDTF">2018-06-11T00:00:29Z</dcterms:modified>
</cp:coreProperties>
</file>